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78" r:id="rId5"/>
    <p:sldId id="316" r:id="rId6"/>
    <p:sldId id="315" r:id="rId7"/>
    <p:sldId id="318" r:id="rId8"/>
    <p:sldId id="308" r:id="rId9"/>
    <p:sldId id="279" r:id="rId10"/>
    <p:sldId id="284" r:id="rId11"/>
    <p:sldId id="317" r:id="rId12"/>
    <p:sldId id="319" r:id="rId13"/>
    <p:sldId id="289" r:id="rId14"/>
    <p:sldId id="313"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B5F369-6A86-6AB5-F06D-0E0753EFB859}" v="59" dt="2025-09-29T04:55:27.822"/>
    <p1510:client id="{DBCB2545-D409-4995-8F70-310B30093998}" v="61" dt="2025-09-29T05:00:55.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8297" autoAdjust="0"/>
  </p:normalViewPr>
  <p:slideViewPr>
    <p:cSldViewPr snapToGrid="0">
      <p:cViewPr varScale="1">
        <p:scale>
          <a:sx n="48" d="100"/>
          <a:sy n="48" d="100"/>
        </p:scale>
        <p:origin x="5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720CA-143D-4AB7-B54A-EC78CB5BAB15}" type="datetimeFigureOut">
              <a:rPr lang="en-AU" smtClean="0"/>
              <a:t>28/09/2025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940D5-3A4D-418E-A064-2F8C786ABBFF}" type="slidenum">
              <a:rPr lang="en-AU" smtClean="0"/>
              <a:t>‹#›</a:t>
            </a:fld>
            <a:endParaRPr lang="en-AU"/>
          </a:p>
        </p:txBody>
      </p:sp>
    </p:spTree>
    <p:extLst>
      <p:ext uri="{BB962C8B-B14F-4D97-AF65-F5344CB8AC3E}">
        <p14:creationId xmlns:p14="http://schemas.microsoft.com/office/powerpoint/2010/main" val="203841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100" b="1" dirty="0"/>
              <a:t>Introduction: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1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Hi, my name is [insert] and I work at The Salvation Army in [insert]. My role is [provide description].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AU" sz="1100" b="0" i="1" dirty="0"/>
          </a:p>
          <a:p>
            <a:r>
              <a:rPr lang="en-AU" sz="1200" kern="1200" dirty="0">
                <a:solidFill>
                  <a:schemeClr val="tx1"/>
                </a:solidFill>
                <a:effectLst/>
                <a:latin typeface="+mn-lt"/>
                <a:ea typeface="+mn-ea"/>
                <a:cs typeface="+mn-cs"/>
              </a:rPr>
              <a:t>Thank you for inviting me to speak today.</a:t>
            </a:r>
          </a:p>
          <a:p>
            <a:endParaRPr lang="en-AU" sz="1200" kern="1200" dirty="0">
              <a:solidFill>
                <a:schemeClr val="tx1"/>
              </a:solidFill>
              <a:effectLst/>
              <a:latin typeface="+mn-lt"/>
              <a:ea typeface="+mn-ea"/>
              <a:cs typeface="+mn-cs"/>
            </a:endParaRPr>
          </a:p>
          <a:p>
            <a:r>
              <a:rPr lang="en-AU" sz="1200" b="0" kern="1200" dirty="0">
                <a:solidFill>
                  <a:schemeClr val="tx1"/>
                </a:solidFill>
                <a:effectLst/>
                <a:latin typeface="+mn-lt"/>
                <a:ea typeface="+mn-ea"/>
                <a:cs typeface="+mn-cs"/>
              </a:rPr>
              <a:t>Today I’m going to be speaking with you for about 10 – 15mins about the work of The Salvation Army, our support locally in [region] and how your school is supporting us through our Christmas Appeal.  </a:t>
            </a:r>
            <a:endParaRPr lang="en-AU" dirty="0"/>
          </a:p>
          <a:p>
            <a:endParaRPr lang="en-AU" dirty="0"/>
          </a:p>
        </p:txBody>
      </p:sp>
      <p:sp>
        <p:nvSpPr>
          <p:cNvPr id="4" name="Slide Number Placeholder 3"/>
          <p:cNvSpPr>
            <a:spLocks noGrp="1"/>
          </p:cNvSpPr>
          <p:nvPr>
            <p:ph type="sldNum" sz="quarter" idx="5"/>
          </p:nvPr>
        </p:nvSpPr>
        <p:spPr/>
        <p:txBody>
          <a:bodyPr/>
          <a:lstStyle/>
          <a:p>
            <a:fld id="{03B99AC5-BEB6-49C3-B1E3-34E4699C1C86}" type="slidenum">
              <a:rPr lang="en-AU" smtClean="0"/>
              <a:t>1</a:t>
            </a:fld>
            <a:endParaRPr lang="en-AU"/>
          </a:p>
        </p:txBody>
      </p:sp>
    </p:spTree>
    <p:extLst>
      <p:ext uri="{BB962C8B-B14F-4D97-AF65-F5344CB8AC3E}">
        <p14:creationId xmlns:p14="http://schemas.microsoft.com/office/powerpoint/2010/main" val="1564860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900" kern="1200" dirty="0">
                <a:solidFill>
                  <a:schemeClr val="tx1"/>
                </a:solidFill>
                <a:effectLst/>
                <a:latin typeface="+mn-lt"/>
                <a:ea typeface="+mn-ea"/>
                <a:cs typeface="+mn-cs"/>
              </a:rPr>
              <a:t>We’re here for you. </a:t>
            </a:r>
          </a:p>
          <a:p>
            <a:r>
              <a:rPr lang="en-AU" sz="900" kern="1200" dirty="0">
                <a:solidFill>
                  <a:schemeClr val="tx1"/>
                </a:solidFill>
                <a:effectLst/>
                <a:latin typeface="+mn-lt"/>
                <a:ea typeface="+mn-ea"/>
                <a:cs typeface="+mn-cs"/>
              </a:rPr>
              <a:t>The Salvation Army is a place where you can get help and give hope to others.</a:t>
            </a:r>
          </a:p>
          <a:p>
            <a:endParaRPr lang="en-AU" sz="900" dirty="0"/>
          </a:p>
          <a:p>
            <a:r>
              <a:rPr lang="en-AU" sz="900" dirty="0">
                <a:ea typeface="Calibri"/>
                <a:cs typeface="Calibri"/>
              </a:rPr>
              <a:t>We believe in good. </a:t>
            </a:r>
          </a:p>
          <a:p>
            <a:endParaRPr lang="en-AU" sz="900" dirty="0"/>
          </a:p>
          <a:p>
            <a:r>
              <a:rPr lang="en-AU" sz="900" kern="1200" dirty="0">
                <a:solidFill>
                  <a:schemeClr val="tx1"/>
                </a:solidFill>
                <a:effectLst/>
                <a:latin typeface="+mn-lt"/>
                <a:ea typeface="+mn-ea"/>
                <a:cs typeface="+mn-cs"/>
              </a:rPr>
              <a:t>You can look us up online at salvationarmy.org.au and on Facebook. </a:t>
            </a:r>
          </a:p>
          <a:p>
            <a:endParaRPr lang="en-AU" sz="900" kern="1200" dirty="0">
              <a:solidFill>
                <a:schemeClr val="tx1"/>
              </a:solidFill>
              <a:effectLst/>
              <a:latin typeface="+mn-lt"/>
              <a:ea typeface="+mn-ea"/>
              <a:cs typeface="+mn-cs"/>
            </a:endParaRPr>
          </a:p>
          <a:p>
            <a:r>
              <a:rPr lang="en-AU" sz="900" b="0" i="1" kern="1200" dirty="0">
                <a:solidFill>
                  <a:schemeClr val="tx1"/>
                </a:solidFill>
                <a:effectLst/>
                <a:latin typeface="+mn-lt"/>
                <a:ea typeface="+mn-ea"/>
                <a:cs typeface="+mn-cs"/>
              </a:rPr>
              <a:t>Add information here about any local initiatives for young people and school students, such as volunteering (appropriate to the context of the school). </a:t>
            </a:r>
            <a:endParaRPr lang="en-AU" sz="9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8323BA0-8F77-694E-B130-88E19C6CDD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748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AU" sz="1200" dirty="0">
                <a:solidFill>
                  <a:srgbClr val="003452"/>
                </a:solidFill>
              </a:rPr>
              <a:t>Your gift really does make a difference. </a:t>
            </a:r>
          </a:p>
          <a:p>
            <a:pPr marL="0" indent="0">
              <a:lnSpc>
                <a:spcPct val="100000"/>
              </a:lnSpc>
              <a:buNone/>
            </a:pPr>
            <a:endParaRPr lang="en-AU" sz="1200" dirty="0">
              <a:solidFill>
                <a:srgbClr val="003452"/>
              </a:solidFill>
            </a:endParaRPr>
          </a:p>
          <a:p>
            <a:pPr marL="0" indent="0">
              <a:lnSpc>
                <a:spcPct val="100000"/>
              </a:lnSpc>
              <a:buNone/>
            </a:pPr>
            <a:r>
              <a:rPr lang="en-AU" sz="1200" dirty="0">
                <a:solidFill>
                  <a:srgbClr val="003452"/>
                </a:solidFill>
              </a:rPr>
              <a:t>For items: “We will collect your donated items and make sure they give hope where it’s needed most.”</a:t>
            </a:r>
          </a:p>
          <a:p>
            <a:pPr marL="0" indent="0">
              <a:lnSpc>
                <a:spcPct val="100000"/>
              </a:lnSpc>
              <a:buNone/>
            </a:pPr>
            <a:endParaRPr lang="en-AU" sz="1200" dirty="0">
              <a:solidFill>
                <a:srgbClr val="003452"/>
              </a:solidFill>
            </a:endParaRPr>
          </a:p>
          <a:p>
            <a:r>
              <a:rPr lang="en-US" dirty="0">
                <a:cs typeface="Calibri"/>
              </a:rPr>
              <a:t>*Any questions?</a:t>
            </a:r>
          </a:p>
          <a:p>
            <a:r>
              <a:rPr lang="en-US">
                <a:cs typeface="Calibri"/>
              </a:rPr>
              <a:t>*Thank the school sincerely</a:t>
            </a:r>
          </a:p>
          <a:p>
            <a:pPr marL="0" indent="0">
              <a:lnSpc>
                <a:spcPct val="100000"/>
              </a:lnSpc>
              <a:buNone/>
            </a:pPr>
            <a:endParaRPr lang="en-AU" sz="1200" dirty="0">
              <a:solidFill>
                <a:srgbClr val="003452"/>
              </a:solidFill>
            </a:endParaRPr>
          </a:p>
          <a:p>
            <a:pPr marL="0" indent="0">
              <a:lnSpc>
                <a:spcPct val="100000"/>
              </a:lnSpc>
              <a:buNone/>
            </a:pPr>
            <a:endParaRPr lang="en-AU" sz="1200" dirty="0">
              <a:solidFill>
                <a:srgbClr val="003452"/>
              </a:solidFill>
            </a:endParaRPr>
          </a:p>
          <a:p>
            <a:endParaRPr lang="en-AU" dirty="0"/>
          </a:p>
        </p:txBody>
      </p:sp>
      <p:sp>
        <p:nvSpPr>
          <p:cNvPr id="4" name="Slide Number Placeholder 3"/>
          <p:cNvSpPr>
            <a:spLocks noGrp="1"/>
          </p:cNvSpPr>
          <p:nvPr>
            <p:ph type="sldNum" sz="quarter" idx="5"/>
          </p:nvPr>
        </p:nvSpPr>
        <p:spPr/>
        <p:txBody>
          <a:bodyPr/>
          <a:lstStyle/>
          <a:p>
            <a:fld id="{03B99AC5-BEB6-49C3-B1E3-34E4699C1C86}" type="slidenum">
              <a:rPr lang="en-AU" smtClean="0"/>
              <a:t>12</a:t>
            </a:fld>
            <a:endParaRPr lang="en-AU"/>
          </a:p>
        </p:txBody>
      </p:sp>
    </p:spTree>
    <p:extLst>
      <p:ext uri="{BB962C8B-B14F-4D97-AF65-F5344CB8AC3E}">
        <p14:creationId xmlns:p14="http://schemas.microsoft.com/office/powerpoint/2010/main" val="323085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First, I would like to acknowledge the Traditional owners of the land we meet [land] and pay respect to Elders past, present and future. </a:t>
            </a:r>
          </a:p>
          <a:p>
            <a:endParaRPr lang="en-AU" dirty="0"/>
          </a:p>
        </p:txBody>
      </p:sp>
      <p:sp>
        <p:nvSpPr>
          <p:cNvPr id="4" name="Slide Number Placeholder 3"/>
          <p:cNvSpPr>
            <a:spLocks noGrp="1"/>
          </p:cNvSpPr>
          <p:nvPr>
            <p:ph type="sldNum" sz="quarter" idx="5"/>
          </p:nvPr>
        </p:nvSpPr>
        <p:spPr/>
        <p:txBody>
          <a:bodyPr/>
          <a:lstStyle/>
          <a:p>
            <a:fld id="{B8323BA0-8F77-694E-B130-88E19C6CDDEE}" type="slidenum">
              <a:rPr lang="en-US" smtClean="0"/>
              <a:pPr/>
              <a:t>2</a:t>
            </a:fld>
            <a:endParaRPr lang="en-US"/>
          </a:p>
        </p:txBody>
      </p:sp>
    </p:spTree>
    <p:extLst>
      <p:ext uri="{BB962C8B-B14F-4D97-AF65-F5344CB8AC3E}">
        <p14:creationId xmlns:p14="http://schemas.microsoft.com/office/powerpoint/2010/main" val="417871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*If a small audience, you may like to ask ‘who has heard of The Salvos before’ or ‘where have you seen our Shield before?” follow up by asking students if they know what The Salvos do and then positively encourage and debrief.</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We are a leading social service provider in Australia and the largest provider of homelessness services. We have locations all across Australia (and internationally) and provide a number of care services, often specific to the needs of the local community where we are present.</a:t>
            </a:r>
          </a:p>
          <a:p>
            <a:endParaRPr lang="en-AU" dirty="0"/>
          </a:p>
        </p:txBody>
      </p:sp>
      <p:sp>
        <p:nvSpPr>
          <p:cNvPr id="4" name="Slide Number Placeholder 3"/>
          <p:cNvSpPr>
            <a:spLocks noGrp="1"/>
          </p:cNvSpPr>
          <p:nvPr>
            <p:ph type="sldNum" sz="quarter" idx="5"/>
          </p:nvPr>
        </p:nvSpPr>
        <p:spPr/>
        <p:txBody>
          <a:bodyPr/>
          <a:lstStyle/>
          <a:p>
            <a:fld id="{06123114-9663-3148-BC1F-7A29E9DAA8FD}" type="slidenum">
              <a:rPr lang="en-US" smtClean="0"/>
              <a:t>3</a:t>
            </a:fld>
            <a:endParaRPr lang="en-US"/>
          </a:p>
        </p:txBody>
      </p:sp>
    </p:spTree>
    <p:extLst>
      <p:ext uri="{BB962C8B-B14F-4D97-AF65-F5344CB8AC3E}">
        <p14:creationId xmlns:p14="http://schemas.microsoft.com/office/powerpoint/2010/main" val="305381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D134-C262-7029-25D7-A99732C39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F4740-B2BE-C94B-54E3-E1267AF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1518B-8A4E-DB68-6A8A-13921D221F30}"/>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Many people know about The Salvos because of our Salvos Stores, or our support to people experiencing homelessness. We also run: </a:t>
            </a:r>
            <a:br>
              <a:rPr lang="en-GB"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community services, youth services, family and domestic violence services, addiction recovery programs, chaplaincy, emergency and disaster response services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dirty="0"/>
              <a:t>Salvos Stores help us generate the funds we need to provide the support that we do. </a:t>
            </a:r>
          </a:p>
          <a:p>
            <a:endParaRPr lang="en-AU" dirty="0"/>
          </a:p>
        </p:txBody>
      </p:sp>
      <p:sp>
        <p:nvSpPr>
          <p:cNvPr id="4" name="Slide Number Placeholder 3">
            <a:extLst>
              <a:ext uri="{FF2B5EF4-FFF2-40B4-BE49-F238E27FC236}">
                <a16:creationId xmlns:a16="http://schemas.microsoft.com/office/drawing/2014/main" id="{28269AA6-70F9-DBF3-398C-1618E8188D5F}"/>
              </a:ext>
            </a:extLst>
          </p:cNvPr>
          <p:cNvSpPr>
            <a:spLocks noGrp="1"/>
          </p:cNvSpPr>
          <p:nvPr>
            <p:ph type="sldNum" sz="quarter" idx="5"/>
          </p:nvPr>
        </p:nvSpPr>
        <p:spPr/>
        <p:txBody>
          <a:bodyPr/>
          <a:lstStyle/>
          <a:p>
            <a:fld id="{06123114-9663-3148-BC1F-7A29E9DAA8FD}" type="slidenum">
              <a:rPr lang="en-US" smtClean="0"/>
              <a:t>4</a:t>
            </a:fld>
            <a:endParaRPr lang="en-US"/>
          </a:p>
        </p:txBody>
      </p:sp>
    </p:spTree>
    <p:extLst>
      <p:ext uri="{BB962C8B-B14F-4D97-AF65-F5344CB8AC3E}">
        <p14:creationId xmlns:p14="http://schemas.microsoft.com/office/powerpoint/2010/main" val="362765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4400">
              <a:spcAft>
                <a:spcPts val="600"/>
              </a:spcAft>
            </a:pPr>
            <a:r>
              <a:rPr lang="en-US" sz="800" b="0" i="1" kern="1200" dirty="0">
                <a:solidFill>
                  <a:schemeClr val="tx2"/>
                </a:solidFill>
                <a:latin typeface="Calibri"/>
                <a:cs typeface="Calibri"/>
              </a:rPr>
              <a:t>In the last year…</a:t>
            </a:r>
          </a:p>
          <a:p>
            <a:pPr>
              <a:spcAft>
                <a:spcPts val="600"/>
              </a:spcAft>
            </a:pPr>
            <a:r>
              <a:rPr lang="en-US" sz="800" i="1" dirty="0">
                <a:solidFill>
                  <a:schemeClr val="tx2"/>
                </a:solidFill>
                <a:latin typeface="Calibri"/>
                <a:cs typeface="Calibri"/>
              </a:rPr>
              <a:t>*1.67mil sessions of care provided </a:t>
            </a:r>
            <a:endParaRPr lang="en-US" sz="800" i="1" dirty="0">
              <a:solidFill>
                <a:schemeClr val="tx2"/>
              </a:solidFill>
              <a:latin typeface="Calibri" panose="020F0502020204030204" pitchFamily="34" charset="0"/>
              <a:cs typeface="Calibri"/>
            </a:endParaRPr>
          </a:p>
          <a:p>
            <a:pPr marL="171450" indent="-171450" algn="l" defTabSz="914400">
              <a:spcAft>
                <a:spcPts val="600"/>
              </a:spcAft>
              <a:buFont typeface="Arial" panose="020B0604020202020204" pitchFamily="34" charset="0"/>
              <a:buChar char="•"/>
            </a:pPr>
            <a:r>
              <a:rPr lang="en-AU" sz="800" b="0" i="1" kern="1200" dirty="0">
                <a:solidFill>
                  <a:schemeClr val="tx2"/>
                </a:solidFill>
                <a:latin typeface="Calibri"/>
                <a:cs typeface="Calibri"/>
              </a:rPr>
              <a:t>Over 1.2 million nights of accommodation</a:t>
            </a:r>
          </a:p>
          <a:p>
            <a:pPr marL="171450" indent="-171450" algn="l" defTabSz="914400">
              <a:spcAft>
                <a:spcPts val="600"/>
              </a:spcAft>
              <a:buFont typeface="Arial" panose="020B0604020202020204" pitchFamily="34" charset="0"/>
              <a:buChar char="•"/>
            </a:pPr>
            <a:r>
              <a:rPr lang="en-AU" sz="800" b="0" i="1" kern="1200" dirty="0">
                <a:solidFill>
                  <a:schemeClr val="tx2"/>
                </a:solidFill>
                <a:latin typeface="Calibri"/>
                <a:cs typeface="Calibri"/>
              </a:rPr>
              <a:t>Supported 36000people seeking employment</a:t>
            </a:r>
          </a:p>
          <a:p>
            <a:pPr marL="171450" indent="-171450" algn="l" defTabSz="914400">
              <a:spcAft>
                <a:spcPts val="600"/>
              </a:spcAft>
              <a:buFont typeface="Arial" panose="020B0604020202020204" pitchFamily="34" charset="0"/>
              <a:buChar char="•"/>
            </a:pPr>
            <a:r>
              <a:rPr lang="en-AU" sz="800" b="0" i="1" kern="1200" dirty="0">
                <a:solidFill>
                  <a:schemeClr val="tx2"/>
                </a:solidFill>
                <a:latin typeface="Calibri" panose="020F0502020204030204" pitchFamily="34" charset="0"/>
                <a:ea typeface="+mn-ea"/>
                <a:cs typeface="+mn-cs"/>
              </a:rPr>
              <a:t>Assisted more than 10,000 people experiencing domestic and family violence</a:t>
            </a:r>
          </a:p>
          <a:p>
            <a:pPr algn="l" defTabSz="914400">
              <a:spcAft>
                <a:spcPts val="600"/>
              </a:spcAft>
            </a:pPr>
            <a:endParaRPr lang="en-US" sz="800" b="0" i="1" kern="1200" dirty="0">
              <a:solidFill>
                <a:schemeClr val="tx2"/>
              </a:solidFill>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8323BA0-8F77-694E-B130-88E19C6CDD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323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talk sensitively to the services that your Mission Expression provides. You could list your services, go through your weekly schedule – and share what you do to support your local community</a:t>
            </a:r>
          </a:p>
          <a:p>
            <a:pPr marL="171450" indent="-171450">
              <a:buFont typeface="Arial" panose="020B0604020202020204" pitchFamily="34" charset="0"/>
              <a:buChar char="•"/>
            </a:pPr>
            <a:r>
              <a:rPr lang="en-US" dirty="0"/>
              <a:t>***Include appropriate photos where possible!</a:t>
            </a:r>
            <a:endParaRPr lang="en-US" dirty="0">
              <a:ea typeface="Calibri"/>
              <a:cs typeface="Calibri"/>
            </a:endParaRPr>
          </a:p>
          <a:p>
            <a:endParaRPr lang="en-AU" dirty="0"/>
          </a:p>
        </p:txBody>
      </p:sp>
      <p:sp>
        <p:nvSpPr>
          <p:cNvPr id="4" name="Slide Number Placeholder 3"/>
          <p:cNvSpPr>
            <a:spLocks noGrp="1"/>
          </p:cNvSpPr>
          <p:nvPr>
            <p:ph type="sldNum" sz="quarter" idx="5"/>
          </p:nvPr>
        </p:nvSpPr>
        <p:spPr/>
        <p:txBody>
          <a:bodyPr/>
          <a:lstStyle/>
          <a:p>
            <a:fld id="{03B99AC5-BEB6-49C3-B1E3-34E4699C1C86}" type="slidenum">
              <a:rPr lang="en-AU" smtClean="0"/>
              <a:t>7</a:t>
            </a:fld>
            <a:endParaRPr lang="en-AU"/>
          </a:p>
        </p:txBody>
      </p:sp>
    </p:spTree>
    <p:extLst>
      <p:ext uri="{BB962C8B-B14F-4D97-AF65-F5344CB8AC3E}">
        <p14:creationId xmlns:p14="http://schemas.microsoft.com/office/powerpoint/2010/main" val="211591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AU" sz="1200" dirty="0">
                <a:solidFill>
                  <a:srgbClr val="003452"/>
                </a:solidFill>
              </a:rPr>
              <a:t>When people are struggling to get by, food can be one of the first things to go. More than 50% of people who seek our support are skipping meals each day* No one should go hungry and everyone deserves to experience the magic of the holidays. </a:t>
            </a:r>
          </a:p>
          <a:p>
            <a:pPr defTabSz="685800">
              <a:defRPr/>
            </a:pPr>
            <a:endParaRPr lang="en-AU" sz="1200" dirty="0">
              <a:solidFill>
                <a:srgbClr val="003452"/>
              </a:solidFill>
            </a:endParaRPr>
          </a:p>
          <a:p>
            <a:pPr defTabSz="685800">
              <a:defRPr/>
            </a:pPr>
            <a:r>
              <a:rPr lang="en-AU" sz="1200" dirty="0">
                <a:solidFill>
                  <a:srgbClr val="003452"/>
                </a:solidFill>
              </a:rPr>
              <a:t>Whether it’s enabling an isolated person a Christmas meal, ensuring families can access some special ingredients for a holiday dinner, or providing a gift for someone in need, your donation will help people feel </a:t>
            </a:r>
            <a:r>
              <a:rPr lang="en-AU" sz="1200" b="1" i="1" dirty="0">
                <a:solidFill>
                  <a:srgbClr val="003452"/>
                </a:solidFill>
              </a:rPr>
              <a:t>valued.</a:t>
            </a:r>
          </a:p>
          <a:p>
            <a:pPr defTabSz="685800">
              <a:defRPr/>
            </a:pPr>
            <a:endParaRPr lang="en-AU" sz="1200" b="1" i="1" dirty="0">
              <a:solidFill>
                <a:srgbClr val="003452"/>
              </a:solidFill>
            </a:endParaRPr>
          </a:p>
          <a:p>
            <a:pPr defTabSz="685800">
              <a:defRPr/>
            </a:pPr>
            <a:r>
              <a:rPr lang="en-AU" sz="1100" dirty="0">
                <a:solidFill>
                  <a:srgbClr val="003452"/>
                </a:solidFill>
              </a:rPr>
              <a:t>(</a:t>
            </a:r>
            <a:r>
              <a:rPr lang="en-AU" sz="1100" dirty="0" err="1">
                <a:solidFill>
                  <a:srgbClr val="003452"/>
                </a:solidFill>
              </a:rPr>
              <a:t>source:</a:t>
            </a:r>
            <a:r>
              <a:rPr lang="en-AU" sz="1200" dirty="0" err="1">
                <a:solidFill>
                  <a:srgbClr val="003452"/>
                </a:solidFill>
              </a:rPr>
              <a:t>https</a:t>
            </a:r>
            <a:r>
              <a:rPr lang="en-AU" sz="1200" dirty="0">
                <a:solidFill>
                  <a:srgbClr val="003452"/>
                </a:solidFill>
              </a:rPr>
              <a:t>://www.salvationarmy.org.au/about-us/news-and-stories/media-newsroom/surge-in-australians-sinking-into-extreme-poverty-amid-cost-of-living-crisis-salvation-army-research-reveals/)</a:t>
            </a:r>
            <a:endParaRPr lang="en-AU" sz="1100" dirty="0">
              <a:solidFill>
                <a:srgbClr val="003452"/>
              </a:solidFill>
            </a:endParaRPr>
          </a:p>
          <a:p>
            <a:endParaRPr lang="en-AU" dirty="0"/>
          </a:p>
        </p:txBody>
      </p:sp>
      <p:sp>
        <p:nvSpPr>
          <p:cNvPr id="4" name="Slide Number Placeholder 3"/>
          <p:cNvSpPr>
            <a:spLocks noGrp="1"/>
          </p:cNvSpPr>
          <p:nvPr>
            <p:ph type="sldNum" sz="quarter" idx="5"/>
          </p:nvPr>
        </p:nvSpPr>
        <p:spPr/>
        <p:txBody>
          <a:bodyPr/>
          <a:lstStyle/>
          <a:p>
            <a:fld id="{03B99AC5-BEB6-49C3-B1E3-34E4699C1C86}" type="slidenum">
              <a:rPr lang="en-AU" smtClean="0"/>
              <a:t>8</a:t>
            </a:fld>
            <a:endParaRPr lang="en-AU"/>
          </a:p>
        </p:txBody>
      </p:sp>
    </p:spTree>
    <p:extLst>
      <p:ext uri="{BB962C8B-B14F-4D97-AF65-F5344CB8AC3E}">
        <p14:creationId xmlns:p14="http://schemas.microsoft.com/office/powerpoint/2010/main" val="58609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AU" sz="1200" b="0" dirty="0">
                <a:solidFill>
                  <a:srgbClr val="003452"/>
                </a:solidFill>
                <a:latin typeface="Calibri" panose="020F0502020204030204" pitchFamily="34" charset="0"/>
              </a:rPr>
              <a:t>This year, your school is supporting our Christmas Appeal. You're invited to donate (clothes/toys/money) that we will distribute to those most in need within our local community.</a:t>
            </a:r>
            <a:endParaRPr lang="en-AU" sz="800" b="0" dirty="0">
              <a:solidFill>
                <a:srgbClr val="003452"/>
              </a:solidFill>
              <a:latin typeface="Calibri" panose="020F0502020204030204" pitchFamily="34" charset="0"/>
            </a:endParaRPr>
          </a:p>
          <a:p>
            <a:pPr marL="0" indent="0">
              <a:lnSpc>
                <a:spcPct val="100000"/>
              </a:lnSpc>
              <a:buNone/>
            </a:pPr>
            <a:r>
              <a:rPr lang="en-AU" sz="800" b="0" dirty="0">
                <a:solidFill>
                  <a:srgbClr val="003452"/>
                </a:solidFill>
                <a:latin typeface="Calibri" panose="020F0502020204030204" pitchFamily="34" charset="0"/>
              </a:rPr>
              <a:t> </a:t>
            </a:r>
          </a:p>
          <a:p>
            <a:endParaRPr lang="en-AU" dirty="0"/>
          </a:p>
        </p:txBody>
      </p:sp>
      <p:sp>
        <p:nvSpPr>
          <p:cNvPr id="4" name="Slide Number Placeholder 3"/>
          <p:cNvSpPr>
            <a:spLocks noGrp="1"/>
          </p:cNvSpPr>
          <p:nvPr>
            <p:ph type="sldNum" sz="quarter" idx="5"/>
          </p:nvPr>
        </p:nvSpPr>
        <p:spPr/>
        <p:txBody>
          <a:bodyPr/>
          <a:lstStyle/>
          <a:p>
            <a:fld id="{BEC940D5-3A4D-418E-A064-2F8C786ABBFF}" type="slidenum">
              <a:rPr lang="en-AU" smtClean="0"/>
              <a:t>9</a:t>
            </a:fld>
            <a:endParaRPr lang="en-AU"/>
          </a:p>
        </p:txBody>
      </p:sp>
    </p:spTree>
    <p:extLst>
      <p:ext uri="{BB962C8B-B14F-4D97-AF65-F5344CB8AC3E}">
        <p14:creationId xmlns:p14="http://schemas.microsoft.com/office/powerpoint/2010/main" val="263455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Give example for [Food/Gifts]. </a:t>
            </a:r>
          </a:p>
          <a:p>
            <a:r>
              <a:rPr lang="en-AU" dirty="0"/>
              <a:t>Provide guidance on giving such as… </a:t>
            </a:r>
          </a:p>
          <a:p>
            <a:r>
              <a:rPr lang="en-AU" dirty="0"/>
              <a:t>• Please make sure all items being donated are new/unused unopened </a:t>
            </a:r>
          </a:p>
          <a:p>
            <a:r>
              <a:rPr lang="en-AU" dirty="0"/>
              <a:t>• Please ensure items have long expiry dates and are non-perishable (Ask a student to define ‘non-perishable’)</a:t>
            </a:r>
          </a:p>
          <a:p>
            <a:r>
              <a:rPr lang="en-AU" dirty="0"/>
              <a:t>• Consider providing food that will suit families with young children, people with allergies, the elderly and new Australians</a:t>
            </a:r>
          </a:p>
        </p:txBody>
      </p:sp>
      <p:sp>
        <p:nvSpPr>
          <p:cNvPr id="4" name="Slide Number Placeholder 3"/>
          <p:cNvSpPr>
            <a:spLocks noGrp="1"/>
          </p:cNvSpPr>
          <p:nvPr>
            <p:ph type="sldNum" sz="quarter" idx="5"/>
          </p:nvPr>
        </p:nvSpPr>
        <p:spPr/>
        <p:txBody>
          <a:bodyPr/>
          <a:lstStyle/>
          <a:p>
            <a:fld id="{B8323BA0-8F77-694E-B130-88E19C6CDDEE}" type="slidenum">
              <a:rPr lang="en-US" smtClean="0"/>
              <a:pPr/>
              <a:t>10</a:t>
            </a:fld>
            <a:endParaRPr lang="en-US"/>
          </a:p>
        </p:txBody>
      </p:sp>
    </p:spTree>
    <p:extLst>
      <p:ext uri="{BB962C8B-B14F-4D97-AF65-F5344CB8AC3E}">
        <p14:creationId xmlns:p14="http://schemas.microsoft.com/office/powerpoint/2010/main" val="60266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BC70-6510-4149-80E4-9403DB84B7D9}"/>
              </a:ext>
            </a:extLst>
          </p:cNvPr>
          <p:cNvSpPr>
            <a:spLocks noGrp="1"/>
          </p:cNvSpPr>
          <p:nvPr>
            <p:ph type="title"/>
          </p:nvPr>
        </p:nvSpPr>
        <p:spPr>
          <a:xfrm>
            <a:off x="561600" y="365125"/>
            <a:ext cx="10444244" cy="1324800"/>
          </a:xfrm>
        </p:spPr>
        <p:txBody>
          <a:bodyPr lIns="90000" anchor="b" anchorCtr="0"/>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BB172D48-D598-44DF-B117-BE0E6F733BDA}"/>
              </a:ext>
            </a:extLst>
          </p:cNvPr>
          <p:cNvSpPr>
            <a:spLocks noGrp="1"/>
          </p:cNvSpPr>
          <p:nvPr>
            <p:ph sz="half" idx="1"/>
          </p:nvPr>
        </p:nvSpPr>
        <p:spPr>
          <a:xfrm>
            <a:off x="561600" y="1825625"/>
            <a:ext cx="10444244" cy="4351338"/>
          </a:xfrm>
        </p:spPr>
        <p:txBody>
          <a:bodyPr lIns="90000" numCol="1" spcCol="288000"/>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5">
            <a:extLst>
              <a:ext uri="{FF2B5EF4-FFF2-40B4-BE49-F238E27FC236}">
                <a16:creationId xmlns:a16="http://schemas.microsoft.com/office/drawing/2014/main" id="{EE135D5F-B772-F749-AAEB-80F17DF6F5C1}"/>
              </a:ext>
            </a:extLst>
          </p:cNvPr>
          <p:cNvSpPr>
            <a:spLocks noGrp="1"/>
          </p:cNvSpPr>
          <p:nvPr>
            <p:ph type="sldNum" sz="quarter" idx="4"/>
          </p:nvPr>
        </p:nvSpPr>
        <p:spPr>
          <a:xfrm>
            <a:off x="8262644" y="6404902"/>
            <a:ext cx="2743200" cy="365125"/>
          </a:xfrm>
          <a:prstGeom prst="rect">
            <a:avLst/>
          </a:prstGeom>
        </p:spPr>
        <p:txBody>
          <a:bodyPr vert="horz" lIns="91440" tIns="45720" rIns="91440" bIns="45720" rtlCol="0" anchor="ctr"/>
          <a:lstStyle>
            <a:lvl1pPr algn="r">
              <a:defRPr sz="1200">
                <a:solidFill>
                  <a:schemeClr val="bg1"/>
                </a:solidFill>
              </a:defRPr>
            </a:lvl1pPr>
          </a:lstStyle>
          <a:p>
            <a:fld id="{B3DCD73F-D2FC-42C9-AEFE-D7C4198EA148}" type="slidenum">
              <a:rPr lang="en-AU" smtClean="0"/>
              <a:pPr/>
              <a:t>‹#›</a:t>
            </a:fld>
            <a:endParaRPr lang="en-AU" dirty="0"/>
          </a:p>
        </p:txBody>
      </p:sp>
    </p:spTree>
    <p:extLst>
      <p:ext uri="{BB962C8B-B14F-4D97-AF65-F5344CB8AC3E}">
        <p14:creationId xmlns:p14="http://schemas.microsoft.com/office/powerpoint/2010/main" val="389810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FE7B-5979-CD2C-D3E0-62F709DEA1E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3497CFE-3538-3B1A-933E-789D0C12CDA9}"/>
              </a:ext>
            </a:extLst>
          </p:cNvPr>
          <p:cNvSpPr>
            <a:spLocks noGrp="1"/>
          </p:cNvSpPr>
          <p:nvPr>
            <p:ph idx="1"/>
          </p:nvPr>
        </p:nvSpPr>
        <p:spPr/>
        <p:txBody>
          <a:bodyPr/>
          <a:lstStyle/>
          <a:p>
            <a:endParaRPr lang="en-AU"/>
          </a:p>
        </p:txBody>
      </p:sp>
      <p:pic>
        <p:nvPicPr>
          <p:cNvPr id="4" name="Picture 3" descr="A close-up of a paper&#10;&#10;AI-generated content may be incorrect.">
            <a:extLst>
              <a:ext uri="{FF2B5EF4-FFF2-40B4-BE49-F238E27FC236}">
                <a16:creationId xmlns:a16="http://schemas.microsoft.com/office/drawing/2014/main" id="{33ADBDBB-76B3-92BD-A057-32D37DAC21BF}"/>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rot="5400000">
            <a:off x="2666999" y="-2667001"/>
            <a:ext cx="6858000" cy="12192000"/>
          </a:xfrm>
          <a:prstGeom prst="rect">
            <a:avLst/>
          </a:prstGeom>
        </p:spPr>
      </p:pic>
      <p:pic>
        <p:nvPicPr>
          <p:cNvPr id="6" name="Picture 5" descr="A pine tree branch with pine cones and a black background&#10;&#10;AI-generated content may be incorrect.">
            <a:extLst>
              <a:ext uri="{FF2B5EF4-FFF2-40B4-BE49-F238E27FC236}">
                <a16:creationId xmlns:a16="http://schemas.microsoft.com/office/drawing/2014/main" id="{9A9395E2-6E79-60C5-66CA-D25714BB16DA}"/>
              </a:ext>
            </a:extLst>
          </p:cNvPr>
          <p:cNvPicPr/>
          <p:nvPr/>
        </p:nvPicPr>
        <p:blipFill>
          <a:blip r:embed="rId4">
            <a:extLst>
              <a:ext uri="{28A0092B-C50C-407E-A947-70E740481C1C}">
                <a14:useLocalDpi xmlns:a14="http://schemas.microsoft.com/office/drawing/2010/main"/>
              </a:ext>
            </a:extLst>
          </a:blip>
          <a:stretch>
            <a:fillRect/>
          </a:stretch>
        </p:blipFill>
        <p:spPr>
          <a:xfrm>
            <a:off x="1" y="1"/>
            <a:ext cx="7913388" cy="5270500"/>
          </a:xfrm>
          <a:prstGeom prst="rect">
            <a:avLst/>
          </a:prstGeom>
        </p:spPr>
      </p:pic>
      <p:sp>
        <p:nvSpPr>
          <p:cNvPr id="5" name="Rectangle 4">
            <a:extLst>
              <a:ext uri="{FF2B5EF4-FFF2-40B4-BE49-F238E27FC236}">
                <a16:creationId xmlns:a16="http://schemas.microsoft.com/office/drawing/2014/main" id="{693C83D2-35C2-2C40-E1F3-4AFCB4221894}"/>
              </a:ext>
            </a:extLst>
          </p:cNvPr>
          <p:cNvSpPr/>
          <p:nvPr/>
        </p:nvSpPr>
        <p:spPr>
          <a:xfrm>
            <a:off x="793750" y="984250"/>
            <a:ext cx="10604500" cy="4889500"/>
          </a:xfrm>
          <a:prstGeom prst="rect">
            <a:avLst/>
          </a:prstGeom>
          <a:solidFill>
            <a:schemeClr val="bg1"/>
          </a:solidFill>
          <a:ln>
            <a:solidFill>
              <a:srgbClr val="9E00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400" b="1">
                <a:ln>
                  <a:solidFill>
                    <a:schemeClr val="bg1"/>
                  </a:solidFill>
                </a:ln>
                <a:solidFill>
                  <a:srgbClr val="9E0039"/>
                </a:solidFill>
              </a:rPr>
              <a:t>Text here </a:t>
            </a:r>
          </a:p>
        </p:txBody>
      </p:sp>
      <p:pic>
        <p:nvPicPr>
          <p:cNvPr id="9" name="Picture 8">
            <a:extLst>
              <a:ext uri="{FF2B5EF4-FFF2-40B4-BE49-F238E27FC236}">
                <a16:creationId xmlns:a16="http://schemas.microsoft.com/office/drawing/2014/main" id="{16F2474C-1742-9A81-553A-B9D3CD8A5135}"/>
              </a:ext>
            </a:extLst>
          </p:cNvPr>
          <p:cNvPicPr>
            <a:picLocks noChangeAspect="1"/>
          </p:cNvPicPr>
          <p:nvPr/>
        </p:nvPicPr>
        <p:blipFill>
          <a:blip r:embed="rId5"/>
          <a:stretch>
            <a:fillRect/>
          </a:stretch>
        </p:blipFill>
        <p:spPr>
          <a:xfrm>
            <a:off x="5105261" y="3028894"/>
            <a:ext cx="1981477" cy="800212"/>
          </a:xfrm>
          <a:prstGeom prst="rect">
            <a:avLst/>
          </a:prstGeom>
        </p:spPr>
      </p:pic>
      <p:pic>
        <p:nvPicPr>
          <p:cNvPr id="7" name="Picture 6" descr="A red and white sign with blue text&#10;&#10;AI-generated content may be incorrect.">
            <a:extLst>
              <a:ext uri="{FF2B5EF4-FFF2-40B4-BE49-F238E27FC236}">
                <a16:creationId xmlns:a16="http://schemas.microsoft.com/office/drawing/2014/main" id="{6309FAA3-868C-546D-853E-BD7CB177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356" y="1892300"/>
            <a:ext cx="8020050" cy="3200400"/>
          </a:xfrm>
          <a:prstGeom prst="rect">
            <a:avLst/>
          </a:prstGeom>
        </p:spPr>
      </p:pic>
      <p:sp>
        <p:nvSpPr>
          <p:cNvPr id="8" name="Subtitle 10">
            <a:extLst>
              <a:ext uri="{FF2B5EF4-FFF2-40B4-BE49-F238E27FC236}">
                <a16:creationId xmlns:a16="http://schemas.microsoft.com/office/drawing/2014/main" id="{4F99D604-2932-C6AF-D592-630C33BB5DC2}"/>
              </a:ext>
            </a:extLst>
          </p:cNvPr>
          <p:cNvSpPr txBox="1">
            <a:spLocks/>
          </p:cNvSpPr>
          <p:nvPr/>
        </p:nvSpPr>
        <p:spPr>
          <a:xfrm>
            <a:off x="5480694" y="4306889"/>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latin typeface="Avenir Next LT Pro" panose="020B0504020202020204" pitchFamily="34" charset="0"/>
              </a:rPr>
              <a:t>2025 - Secondary School</a:t>
            </a:r>
            <a:endParaRPr lang="en-AU" dirty="0">
              <a:solidFill>
                <a:schemeClr val="accent1">
                  <a:lumMod val="50000"/>
                </a:schemeClr>
              </a:solidFill>
              <a:latin typeface="Avenir Next LT Pro" panose="020B0504020202020204" pitchFamily="34" charset="0"/>
            </a:endParaRPr>
          </a:p>
        </p:txBody>
      </p:sp>
    </p:spTree>
    <p:extLst>
      <p:ext uri="{BB962C8B-B14F-4D97-AF65-F5344CB8AC3E}">
        <p14:creationId xmlns:p14="http://schemas.microsoft.com/office/powerpoint/2010/main" val="27317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elebrate Christmas With Salvation Army">
            <a:extLst>
              <a:ext uri="{FF2B5EF4-FFF2-40B4-BE49-F238E27FC236}">
                <a16:creationId xmlns:a16="http://schemas.microsoft.com/office/drawing/2014/main" id="{D5E52582-BA1F-4F7A-B97B-8CDBFA2DBED7}"/>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27" y="13"/>
            <a:ext cx="12191973" cy="68579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EE7119-8220-498D-8BBC-F5E092604B79}"/>
              </a:ext>
            </a:extLst>
          </p:cNvPr>
          <p:cNvSpPr>
            <a:spLocks noGrp="1"/>
          </p:cNvSpPr>
          <p:nvPr>
            <p:ph type="title"/>
          </p:nvPr>
        </p:nvSpPr>
        <p:spPr>
          <a:xfrm>
            <a:off x="1524000" y="1122362"/>
            <a:ext cx="9144000" cy="2900519"/>
          </a:xfrm>
        </p:spPr>
        <p:txBody>
          <a:bodyPr vert="horz" lIns="121920" tIns="60960" rIns="121920" bIns="60960" rtlCol="0" anchor="b">
            <a:normAutofit/>
          </a:bodyPr>
          <a:lstStyle/>
          <a:p>
            <a:pPr algn="ctr" defTabSz="1219170"/>
            <a:r>
              <a:rPr lang="en-US" sz="8000" b="1" dirty="0">
                <a:solidFill>
                  <a:srgbClr val="FFFFFF"/>
                </a:solidFill>
                <a:latin typeface="Tisa Offc Serif Pro"/>
                <a:cs typeface="Calibri"/>
              </a:rPr>
              <a:t>What to </a:t>
            </a:r>
            <a:r>
              <a:rPr lang="en-US" sz="8000" b="1" dirty="0">
                <a:solidFill>
                  <a:srgbClr val="FFFFFF"/>
                </a:solidFill>
                <a:latin typeface="Tisa Offc Serif Pro"/>
              </a:rPr>
              <a:t>donate</a:t>
            </a:r>
            <a:r>
              <a:rPr lang="en-US" sz="8000" b="1" dirty="0">
                <a:solidFill>
                  <a:srgbClr val="FFFFFF"/>
                </a:solidFill>
                <a:latin typeface="Calibri"/>
                <a:cs typeface="Calibri"/>
              </a:rPr>
              <a:t>?</a:t>
            </a:r>
          </a:p>
        </p:txBody>
      </p:sp>
    </p:spTree>
    <p:extLst>
      <p:ext uri="{BB962C8B-B14F-4D97-AF65-F5344CB8AC3E}">
        <p14:creationId xmlns:p14="http://schemas.microsoft.com/office/powerpoint/2010/main" val="3056959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FD2CEE-A517-6319-F3E4-83E2944E5556}"/>
              </a:ext>
            </a:extLst>
          </p:cNvPr>
          <p:cNvPicPr>
            <a:picLocks noChangeAspect="1"/>
          </p:cNvPicPr>
          <p:nvPr/>
        </p:nvPicPr>
        <p:blipFill>
          <a:blip r:embed="rId3"/>
          <a:stretch>
            <a:fillRect/>
          </a:stretch>
        </p:blipFill>
        <p:spPr>
          <a:xfrm>
            <a:off x="0" y="0"/>
            <a:ext cx="12192000" cy="6912284"/>
          </a:xfrm>
          <a:prstGeom prst="rect">
            <a:avLst/>
          </a:prstGeom>
        </p:spPr>
      </p:pic>
      <p:pic>
        <p:nvPicPr>
          <p:cNvPr id="5" name="Picture 4">
            <a:extLst>
              <a:ext uri="{FF2B5EF4-FFF2-40B4-BE49-F238E27FC236}">
                <a16:creationId xmlns:a16="http://schemas.microsoft.com/office/drawing/2014/main" id="{4EC7EF47-94AE-4AC3-BB7B-FD602F4C8E3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
                    </a14:imgEffect>
                  </a14:imgLayer>
                </a14:imgProps>
              </a:ext>
            </a:extLst>
          </a:blip>
          <a:srcRect l="31302" r="22801"/>
          <a:stretch/>
        </p:blipFill>
        <p:spPr>
          <a:xfrm>
            <a:off x="1" y="13"/>
            <a:ext cx="6024127" cy="6857987"/>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1" name="Title 1">
            <a:extLst>
              <a:ext uri="{FF2B5EF4-FFF2-40B4-BE49-F238E27FC236}">
                <a16:creationId xmlns:a16="http://schemas.microsoft.com/office/drawing/2014/main" id="{42774AC9-65EB-4D31-91AB-43A188F30A96}"/>
              </a:ext>
            </a:extLst>
          </p:cNvPr>
          <p:cNvSpPr>
            <a:spLocks noGrp="1"/>
          </p:cNvSpPr>
          <p:nvPr>
            <p:ph type="title"/>
          </p:nvPr>
        </p:nvSpPr>
        <p:spPr>
          <a:xfrm>
            <a:off x="6604896" y="3746500"/>
            <a:ext cx="5006336" cy="1325564"/>
          </a:xfrm>
        </p:spPr>
        <p:txBody>
          <a:bodyPr vert="horz" lIns="121920" tIns="60960" rIns="121920" bIns="60960" rtlCol="0" anchor="ctr">
            <a:noAutofit/>
          </a:bodyPr>
          <a:lstStyle/>
          <a:p>
            <a:pPr>
              <a:lnSpc>
                <a:spcPct val="100000"/>
              </a:lnSpc>
            </a:pPr>
            <a:r>
              <a:rPr lang="en-US" sz="4250" b="0" dirty="0">
                <a:solidFill>
                  <a:schemeClr val="accent1">
                    <a:lumMod val="75000"/>
                  </a:schemeClr>
                </a:solidFill>
                <a:latin typeface="Avenir Next LT Pro"/>
                <a:cs typeface="Calibri"/>
              </a:rPr>
              <a:t>We’re here for you</a:t>
            </a:r>
            <a:br>
              <a:rPr lang="en-US" sz="4250" dirty="0">
                <a:solidFill>
                  <a:schemeClr val="accent1">
                    <a:lumMod val="75000"/>
                  </a:schemeClr>
                </a:solidFill>
                <a:latin typeface="Calibri" panose="020F0502020204030204" pitchFamily="34" charset="0"/>
                <a:cs typeface="+mj-cs"/>
              </a:rPr>
            </a:br>
            <a:r>
              <a:rPr lang="en-AU" sz="4250" b="1" dirty="0">
                <a:solidFill>
                  <a:schemeClr val="accent1">
                    <a:lumMod val="75000"/>
                  </a:schemeClr>
                </a:solidFill>
                <a:latin typeface="Tisa Offc Serif Pro"/>
                <a:cs typeface="Arial"/>
              </a:rPr>
              <a:t>The Salvation Army is a place where you can get help and give hope to others.</a:t>
            </a:r>
            <a:br>
              <a:rPr lang="en-AU" sz="2650" dirty="0">
                <a:latin typeface="Calibri" panose="020F0502020204030204" pitchFamily="34" charset="0"/>
              </a:rPr>
            </a:br>
            <a:br>
              <a:rPr lang="en-AU" sz="1850" b="0" dirty="0">
                <a:solidFill>
                  <a:schemeClr val="accent1">
                    <a:lumMod val="75000"/>
                  </a:schemeClr>
                </a:solidFill>
                <a:latin typeface="Avenir Next LT Pro"/>
              </a:rPr>
            </a:br>
            <a:br>
              <a:rPr lang="en-AU" sz="2100" b="0" dirty="0"/>
            </a:br>
            <a:endParaRPr lang="en-US" sz="4267" dirty="0">
              <a:solidFill>
                <a:schemeClr val="tx1"/>
              </a:solidFill>
              <a:latin typeface="Calibri" panose="020F0502020204030204" pitchFamily="34" charset="0"/>
              <a:cs typeface="+mj-cs"/>
            </a:endParaRPr>
          </a:p>
        </p:txBody>
      </p:sp>
    </p:spTree>
    <p:extLst>
      <p:ext uri="{BB962C8B-B14F-4D97-AF65-F5344CB8AC3E}">
        <p14:creationId xmlns:p14="http://schemas.microsoft.com/office/powerpoint/2010/main" val="2170277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947D-6884-4A8F-B621-D9E3E46DDE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8B4CBFB-8450-25EA-5D2B-EDC26F3F6204}"/>
              </a:ext>
            </a:extLst>
          </p:cNvPr>
          <p:cNvPicPr>
            <a:picLocks noChangeAspect="1"/>
          </p:cNvPicPr>
          <p:nvPr/>
        </p:nvPicPr>
        <p:blipFill>
          <a:blip r:embed="rId3"/>
          <a:stretch>
            <a:fillRect/>
          </a:stretch>
        </p:blipFill>
        <p:spPr>
          <a:xfrm>
            <a:off x="-79744" y="-26581"/>
            <a:ext cx="24748444" cy="6912284"/>
          </a:xfrm>
          <a:prstGeom prst="rect">
            <a:avLst/>
          </a:prstGeom>
        </p:spPr>
      </p:pic>
      <p:pic>
        <p:nvPicPr>
          <p:cNvPr id="10" name="Picture 9" descr="Presents wrapped presents and pine cones&#10;&#10;AI-generated content may be incorrect.">
            <a:extLst>
              <a:ext uri="{FF2B5EF4-FFF2-40B4-BE49-F238E27FC236}">
                <a16:creationId xmlns:a16="http://schemas.microsoft.com/office/drawing/2014/main" id="{07C891FF-058A-4A84-6DBA-466F806361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0744" y="0"/>
            <a:ext cx="8422912" cy="6858000"/>
          </a:xfrm>
          <a:prstGeom prst="rect">
            <a:avLst/>
          </a:prstGeom>
        </p:spPr>
      </p:pic>
      <p:sp>
        <p:nvSpPr>
          <p:cNvPr id="5" name="TextBox 4">
            <a:extLst>
              <a:ext uri="{FF2B5EF4-FFF2-40B4-BE49-F238E27FC236}">
                <a16:creationId xmlns:a16="http://schemas.microsoft.com/office/drawing/2014/main" id="{6470A0AC-6552-5BF0-140F-33A88ECAF0C4}"/>
              </a:ext>
            </a:extLst>
          </p:cNvPr>
          <p:cNvSpPr txBox="1"/>
          <p:nvPr/>
        </p:nvSpPr>
        <p:spPr>
          <a:xfrm>
            <a:off x="155700" y="1768452"/>
            <a:ext cx="8422912" cy="2631490"/>
          </a:xfrm>
          <a:prstGeom prst="rect">
            <a:avLst/>
          </a:prstGeom>
          <a:noFill/>
        </p:spPr>
        <p:txBody>
          <a:bodyPr wrap="square" lIns="91440" tIns="45720" rIns="91440" bIns="45720" anchor="t">
            <a:spAutoFit/>
          </a:bodyPr>
          <a:lstStyle/>
          <a:p>
            <a:r>
              <a:rPr lang="en-AU" sz="4500" b="1" dirty="0">
                <a:solidFill>
                  <a:srgbClr val="003452"/>
                </a:solidFill>
                <a:latin typeface="Avenir Next LT Pro"/>
                <a:cs typeface="Arial"/>
              </a:rPr>
              <a:t>Be the hope this Christmas. </a:t>
            </a:r>
          </a:p>
          <a:p>
            <a:pPr marL="0" indent="0">
              <a:lnSpc>
                <a:spcPct val="100000"/>
              </a:lnSpc>
              <a:buNone/>
            </a:pPr>
            <a:r>
              <a:rPr lang="en-AU" sz="4000" dirty="0">
                <a:solidFill>
                  <a:srgbClr val="003452"/>
                </a:solidFill>
                <a:latin typeface="Avenir Next LT Pro"/>
                <a:cs typeface="Arial"/>
              </a:rPr>
              <a:t>Your gift really does make a difference.</a:t>
            </a:r>
            <a:br>
              <a:rPr lang="en-AU" sz="4000" b="1" dirty="0">
                <a:latin typeface="Avenir Next LT Pro"/>
              </a:rPr>
            </a:br>
            <a:r>
              <a:rPr lang="en-AU" sz="4000" dirty="0">
                <a:solidFill>
                  <a:srgbClr val="003452"/>
                </a:solidFill>
                <a:latin typeface="Avenir Next LT Pro"/>
                <a:cs typeface="Arial"/>
              </a:rPr>
              <a:t>Thank you for your generosity.</a:t>
            </a:r>
            <a:endParaRPr lang="en-AU" sz="4000" b="1" dirty="0">
              <a:solidFill>
                <a:srgbClr val="000000"/>
              </a:solidFill>
              <a:latin typeface="Avenir Next LT Pro"/>
              <a:cs typeface="Arial"/>
            </a:endParaRPr>
          </a:p>
        </p:txBody>
      </p:sp>
      <p:pic>
        <p:nvPicPr>
          <p:cNvPr id="7" name="Picture 6" descr="A red and white sign with blue text&#10;&#10;AI-generated content may be incorrect.">
            <a:extLst>
              <a:ext uri="{FF2B5EF4-FFF2-40B4-BE49-F238E27FC236}">
                <a16:creationId xmlns:a16="http://schemas.microsoft.com/office/drawing/2014/main" id="{02CF1F5D-D8E5-8F8C-02DB-2ED86E461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975" y="4427645"/>
            <a:ext cx="3688809" cy="1472019"/>
          </a:xfrm>
          <a:prstGeom prst="rect">
            <a:avLst/>
          </a:prstGeom>
        </p:spPr>
      </p:pic>
    </p:spTree>
    <p:extLst>
      <p:ext uri="{BB962C8B-B14F-4D97-AF65-F5344CB8AC3E}">
        <p14:creationId xmlns:p14="http://schemas.microsoft.com/office/powerpoint/2010/main" val="362512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timeline&#10;&#10;Description automatically generated">
            <a:extLst>
              <a:ext uri="{FF2B5EF4-FFF2-40B4-BE49-F238E27FC236}">
                <a16:creationId xmlns:a16="http://schemas.microsoft.com/office/drawing/2014/main" id="{FFE567D0-37D4-A662-A0DD-FAC557DA094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443"/>
          <a:stretch/>
        </p:blipFill>
        <p:spPr bwMode="auto">
          <a:xfrm>
            <a:off x="-391710" y="-220336"/>
            <a:ext cx="12808938" cy="7205030"/>
          </a:xfrm>
          <a:prstGeom prst="rect">
            <a:avLst/>
          </a:prstGeom>
          <a:solidFill>
            <a:srgbClr val="FFFFFF"/>
          </a:solidFill>
        </p:spPr>
      </p:pic>
      <p:sp>
        <p:nvSpPr>
          <p:cNvPr id="4" name="Slide Number Placeholder 3" hidden="1">
            <a:extLst>
              <a:ext uri="{FF2B5EF4-FFF2-40B4-BE49-F238E27FC236}">
                <a16:creationId xmlns:a16="http://schemas.microsoft.com/office/drawing/2014/main" id="{B0C6D907-18FC-5C54-B0FB-6BC2E0FF87AB}"/>
              </a:ext>
            </a:extLst>
          </p:cNvPr>
          <p:cNvSpPr>
            <a:spLocks noGrp="1"/>
          </p:cNvSpPr>
          <p:nvPr>
            <p:ph type="sldNum" sz="quarter" idx="4"/>
          </p:nvPr>
        </p:nvSpPr>
        <p:spPr/>
        <p:txBody>
          <a:bodyPr/>
          <a:lstStyle/>
          <a:p>
            <a:pPr>
              <a:spcAft>
                <a:spcPts val="600"/>
              </a:spcAft>
            </a:pPr>
            <a:fld id="{B3DCD73F-D2FC-42C9-AEFE-D7C4198EA148}" type="slidenum">
              <a:rPr lang="en-AU" smtClean="0"/>
              <a:pPr>
                <a:spcAft>
                  <a:spcPts val="600"/>
                </a:spcAft>
              </a:pPr>
              <a:t>2</a:t>
            </a:fld>
            <a:endParaRPr lang="en-AU"/>
          </a:p>
        </p:txBody>
      </p:sp>
    </p:spTree>
    <p:extLst>
      <p:ext uri="{BB962C8B-B14F-4D97-AF65-F5344CB8AC3E}">
        <p14:creationId xmlns:p14="http://schemas.microsoft.com/office/powerpoint/2010/main" val="2102611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timeline&#10;&#10;Description automatically generated">
            <a:extLst>
              <a:ext uri="{FF2B5EF4-FFF2-40B4-BE49-F238E27FC236}">
                <a16:creationId xmlns:a16="http://schemas.microsoft.com/office/drawing/2014/main" id="{FFE567D0-37D4-A662-A0DD-FAC557DA094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443"/>
          <a:stretch/>
        </p:blipFill>
        <p:spPr bwMode="auto">
          <a:xfrm>
            <a:off x="20" y="10"/>
            <a:ext cx="12191980" cy="6857990"/>
          </a:xfrm>
          <a:prstGeom prst="rect">
            <a:avLst/>
          </a:prstGeom>
          <a:solidFill>
            <a:srgbClr val="FFFFFF"/>
          </a:solidFill>
        </p:spPr>
      </p:pic>
      <p:sp>
        <p:nvSpPr>
          <p:cNvPr id="4" name="Slide Number Placeholder 3" hidden="1">
            <a:extLst>
              <a:ext uri="{FF2B5EF4-FFF2-40B4-BE49-F238E27FC236}">
                <a16:creationId xmlns:a16="http://schemas.microsoft.com/office/drawing/2014/main" id="{B0C6D907-18FC-5C54-B0FB-6BC2E0FF87AB}"/>
              </a:ext>
            </a:extLst>
          </p:cNvPr>
          <p:cNvSpPr>
            <a:spLocks noGrp="1"/>
          </p:cNvSpPr>
          <p:nvPr>
            <p:ph type="sldNum" sz="quarter" idx="4"/>
          </p:nvPr>
        </p:nvSpPr>
        <p:spPr/>
        <p:txBody>
          <a:bodyPr/>
          <a:lstStyle/>
          <a:p>
            <a:pPr>
              <a:spcAft>
                <a:spcPts val="600"/>
              </a:spcAft>
            </a:pPr>
            <a:fld id="{B3DCD73F-D2FC-42C9-AEFE-D7C4198EA148}" type="slidenum">
              <a:rPr lang="en-AU" smtClean="0"/>
              <a:pPr>
                <a:spcAft>
                  <a:spcPts val="600"/>
                </a:spcAft>
              </a:pPr>
              <a:t>3</a:t>
            </a:fld>
            <a:endParaRPr lang="en-AU"/>
          </a:p>
        </p:txBody>
      </p:sp>
      <p:pic>
        <p:nvPicPr>
          <p:cNvPr id="2" name="Picture 1" descr="A white background with red logo&#10;&#10;AI-generated content may be incorrect.">
            <a:extLst>
              <a:ext uri="{FF2B5EF4-FFF2-40B4-BE49-F238E27FC236}">
                <a16:creationId xmlns:a16="http://schemas.microsoft.com/office/drawing/2014/main" id="{BF984505-5036-1269-D821-D867424A81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101EDD4-1E22-4396-86C6-204A330D2758}"/>
              </a:ext>
            </a:extLst>
          </p:cNvPr>
          <p:cNvPicPr>
            <a:picLocks noChangeAspect="1" noChangeArrowheads="1"/>
          </p:cNvPicPr>
          <p:nvPr/>
        </p:nvPicPr>
        <p:blipFill rotWithShape="1">
          <a:blip r:embed="rId5"/>
          <a:srcRect l="25788"/>
          <a:stretch/>
        </p:blipFill>
        <p:spPr bwMode="auto">
          <a:xfrm>
            <a:off x="-766247" y="0"/>
            <a:ext cx="6757636" cy="685800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3E3594-3BD1-3A2E-8A09-9047F57AF6FB}"/>
              </a:ext>
            </a:extLst>
          </p:cNvPr>
          <p:cNvSpPr txBox="1"/>
          <p:nvPr/>
        </p:nvSpPr>
        <p:spPr>
          <a:xfrm>
            <a:off x="6200613" y="1536174"/>
            <a:ext cx="4042228" cy="3785652"/>
          </a:xfrm>
          <a:prstGeom prst="rect">
            <a:avLst/>
          </a:prstGeom>
          <a:noFill/>
        </p:spPr>
        <p:txBody>
          <a:bodyPr wrap="square">
            <a:spAutoFit/>
          </a:bodyPr>
          <a:lstStyle/>
          <a:p>
            <a:pPr defTabSz="1219170"/>
            <a:r>
              <a:rPr lang="en-US" sz="4000" dirty="0">
                <a:solidFill>
                  <a:schemeClr val="accent1">
                    <a:lumMod val="75000"/>
                  </a:schemeClr>
                </a:solidFill>
                <a:latin typeface="Tisa Offc Serif Pro"/>
                <a:cs typeface="Calibri"/>
              </a:rPr>
              <a:t>For over 140 years, The Salvation Army has been giving </a:t>
            </a:r>
            <a:br>
              <a:rPr lang="en-US" sz="4000" dirty="0">
                <a:solidFill>
                  <a:schemeClr val="accent1">
                    <a:lumMod val="75000"/>
                  </a:schemeClr>
                </a:solidFill>
                <a:latin typeface="Tisa Offc Serif Pro"/>
              </a:rPr>
            </a:br>
            <a:r>
              <a:rPr lang="en-US" sz="4000" dirty="0">
                <a:solidFill>
                  <a:schemeClr val="accent1">
                    <a:lumMod val="75000"/>
                  </a:schemeClr>
                </a:solidFill>
                <a:latin typeface="Tisa Offc Serif Pro"/>
                <a:cs typeface="Calibri"/>
              </a:rPr>
              <a:t>hope where it’s needed most.</a:t>
            </a:r>
          </a:p>
        </p:txBody>
      </p:sp>
      <p:pic>
        <p:nvPicPr>
          <p:cNvPr id="7" name="Picture 6">
            <a:extLst>
              <a:ext uri="{FF2B5EF4-FFF2-40B4-BE49-F238E27FC236}">
                <a16:creationId xmlns:a16="http://schemas.microsoft.com/office/drawing/2014/main" id="{D2903451-5E32-5692-FEF1-F73E00990A09}"/>
              </a:ext>
            </a:extLst>
          </p:cNvPr>
          <p:cNvPicPr>
            <a:picLocks noChangeAspect="1"/>
          </p:cNvPicPr>
          <p:nvPr/>
        </p:nvPicPr>
        <p:blipFill>
          <a:blip r:embed="rId6"/>
          <a:stretch>
            <a:fillRect/>
          </a:stretch>
        </p:blipFill>
        <p:spPr>
          <a:xfrm>
            <a:off x="5802801" y="5889317"/>
            <a:ext cx="954835" cy="968673"/>
          </a:xfrm>
          <a:prstGeom prst="rect">
            <a:avLst/>
          </a:prstGeom>
        </p:spPr>
      </p:pic>
    </p:spTree>
    <p:extLst>
      <p:ext uri="{BB962C8B-B14F-4D97-AF65-F5344CB8AC3E}">
        <p14:creationId xmlns:p14="http://schemas.microsoft.com/office/powerpoint/2010/main" val="113427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0B345-B715-6DCA-EE47-8A25253B6871}"/>
            </a:ext>
          </a:extLst>
        </p:cNvPr>
        <p:cNvGrpSpPr/>
        <p:nvPr/>
      </p:nvGrpSpPr>
      <p:grpSpPr>
        <a:xfrm>
          <a:off x="0" y="0"/>
          <a:ext cx="0" cy="0"/>
          <a:chOff x="0" y="0"/>
          <a:chExt cx="0" cy="0"/>
        </a:xfrm>
      </p:grpSpPr>
      <p:pic>
        <p:nvPicPr>
          <p:cNvPr id="1026" name="Picture 2" descr="A picture containing timeline&#10;&#10;Description automatically generated">
            <a:extLst>
              <a:ext uri="{FF2B5EF4-FFF2-40B4-BE49-F238E27FC236}">
                <a16:creationId xmlns:a16="http://schemas.microsoft.com/office/drawing/2014/main" id="{AD49C7BB-7B3D-96D3-FD44-3BB23872DE2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443"/>
          <a:stretch/>
        </p:blipFill>
        <p:spPr bwMode="auto">
          <a:xfrm>
            <a:off x="20" y="10"/>
            <a:ext cx="12191980" cy="6857990"/>
          </a:xfrm>
          <a:prstGeom prst="rect">
            <a:avLst/>
          </a:prstGeom>
          <a:solidFill>
            <a:srgbClr val="FFFFFF"/>
          </a:solidFill>
        </p:spPr>
      </p:pic>
      <p:sp>
        <p:nvSpPr>
          <p:cNvPr id="4" name="Slide Number Placeholder 3" hidden="1">
            <a:extLst>
              <a:ext uri="{FF2B5EF4-FFF2-40B4-BE49-F238E27FC236}">
                <a16:creationId xmlns:a16="http://schemas.microsoft.com/office/drawing/2014/main" id="{64E2A115-731D-BA42-54A4-DF0D2CAA8B86}"/>
              </a:ext>
            </a:extLst>
          </p:cNvPr>
          <p:cNvSpPr>
            <a:spLocks noGrp="1"/>
          </p:cNvSpPr>
          <p:nvPr>
            <p:ph type="sldNum" sz="quarter" idx="4"/>
          </p:nvPr>
        </p:nvSpPr>
        <p:spPr/>
        <p:txBody>
          <a:bodyPr/>
          <a:lstStyle/>
          <a:p>
            <a:pPr>
              <a:spcAft>
                <a:spcPts val="600"/>
              </a:spcAft>
            </a:pPr>
            <a:fld id="{B3DCD73F-D2FC-42C9-AEFE-D7C4198EA148}" type="slidenum">
              <a:rPr lang="en-AU" smtClean="0"/>
              <a:pPr>
                <a:spcAft>
                  <a:spcPts val="600"/>
                </a:spcAft>
              </a:pPr>
              <a:t>4</a:t>
            </a:fld>
            <a:endParaRPr lang="en-AU"/>
          </a:p>
        </p:txBody>
      </p:sp>
      <p:pic>
        <p:nvPicPr>
          <p:cNvPr id="2" name="Picture 1" descr="A white background with red logo&#10;&#10;AI-generated content may be incorrect.">
            <a:extLst>
              <a:ext uri="{FF2B5EF4-FFF2-40B4-BE49-F238E27FC236}">
                <a16:creationId xmlns:a16="http://schemas.microsoft.com/office/drawing/2014/main" id="{7BD52286-3AB7-C06F-AEBF-6F96B7155B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 y="-20"/>
            <a:ext cx="12192000" cy="6858000"/>
          </a:xfrm>
          <a:prstGeom prst="rect">
            <a:avLst/>
          </a:prstGeom>
        </p:spPr>
      </p:pic>
      <p:sp>
        <p:nvSpPr>
          <p:cNvPr id="6" name="TextBox 5">
            <a:extLst>
              <a:ext uri="{FF2B5EF4-FFF2-40B4-BE49-F238E27FC236}">
                <a16:creationId xmlns:a16="http://schemas.microsoft.com/office/drawing/2014/main" id="{AFA4445F-719A-E399-A186-E61681235E2D}"/>
              </a:ext>
            </a:extLst>
          </p:cNvPr>
          <p:cNvSpPr txBox="1"/>
          <p:nvPr/>
        </p:nvSpPr>
        <p:spPr>
          <a:xfrm>
            <a:off x="6280217" y="925417"/>
            <a:ext cx="4450211" cy="5401479"/>
          </a:xfrm>
          <a:prstGeom prst="rect">
            <a:avLst/>
          </a:prstGeom>
          <a:noFill/>
        </p:spPr>
        <p:txBody>
          <a:bodyPr wrap="square">
            <a:spAutoFit/>
          </a:bodyPr>
          <a:lstStyle/>
          <a:p>
            <a:pPr defTabSz="1219170"/>
            <a:r>
              <a:rPr lang="en-US" sz="4000" b="1" dirty="0">
                <a:solidFill>
                  <a:schemeClr val="accent1">
                    <a:lumMod val="75000"/>
                  </a:schemeClr>
                </a:solidFill>
                <a:latin typeface="Tisa Offc Serif Pro"/>
                <a:cs typeface="Calibri"/>
              </a:rPr>
              <a:t>What we do:</a:t>
            </a:r>
          </a:p>
          <a:p>
            <a:pPr marL="571500" indent="-571500" defTabSz="1219170">
              <a:buFontTx/>
              <a:buChar char="-"/>
            </a:pPr>
            <a:r>
              <a:rPr lang="en-US" sz="2650" dirty="0">
                <a:solidFill>
                  <a:schemeClr val="accent1">
                    <a:lumMod val="75000"/>
                  </a:schemeClr>
                </a:solidFill>
                <a:latin typeface="Tisa Offc Serif Pro"/>
                <a:cs typeface="Calibri"/>
              </a:rPr>
              <a:t>Community services</a:t>
            </a:r>
          </a:p>
          <a:p>
            <a:pPr marL="571500" indent="-571500" defTabSz="1219170">
              <a:buFontTx/>
              <a:buChar char="-"/>
            </a:pPr>
            <a:r>
              <a:rPr lang="en-US" sz="2650" dirty="0">
                <a:solidFill>
                  <a:schemeClr val="accent1">
                    <a:lumMod val="75000"/>
                  </a:schemeClr>
                </a:solidFill>
                <a:latin typeface="Tisa Offc Serif Pro"/>
                <a:cs typeface="Calibri"/>
              </a:rPr>
              <a:t>Homelessness services</a:t>
            </a:r>
          </a:p>
          <a:p>
            <a:pPr marL="571500" indent="-571500" defTabSz="1219170">
              <a:buFontTx/>
              <a:buChar char="-"/>
            </a:pPr>
            <a:r>
              <a:rPr lang="en-US" sz="2650" dirty="0">
                <a:solidFill>
                  <a:schemeClr val="accent1">
                    <a:lumMod val="75000"/>
                  </a:schemeClr>
                </a:solidFill>
                <a:latin typeface="Tisa Offc Serif Pro"/>
                <a:cs typeface="Calibri"/>
              </a:rPr>
              <a:t>Youth services</a:t>
            </a:r>
          </a:p>
          <a:p>
            <a:pPr marL="571500" indent="-571500" defTabSz="1219170">
              <a:buFontTx/>
              <a:buChar char="-"/>
            </a:pPr>
            <a:r>
              <a:rPr lang="en-US" sz="2650" dirty="0">
                <a:solidFill>
                  <a:schemeClr val="accent1">
                    <a:lumMod val="75000"/>
                  </a:schemeClr>
                </a:solidFill>
                <a:latin typeface="Tisa Offc Serif Pro"/>
                <a:cs typeface="Calibri"/>
              </a:rPr>
              <a:t>Family &amp; domestic violence services</a:t>
            </a:r>
          </a:p>
          <a:p>
            <a:pPr marL="571500" indent="-571500" defTabSz="1219170">
              <a:buFontTx/>
              <a:buChar char="-"/>
            </a:pPr>
            <a:r>
              <a:rPr lang="en-US" sz="2650" dirty="0">
                <a:solidFill>
                  <a:schemeClr val="accent1">
                    <a:lumMod val="75000"/>
                  </a:schemeClr>
                </a:solidFill>
                <a:latin typeface="Tisa Offc Serif Pro"/>
                <a:cs typeface="Calibri"/>
              </a:rPr>
              <a:t>Addiction recovery programs</a:t>
            </a:r>
          </a:p>
          <a:p>
            <a:pPr marL="571500" indent="-571500" defTabSz="1219170">
              <a:buFontTx/>
              <a:buChar char="-"/>
            </a:pPr>
            <a:r>
              <a:rPr lang="en-US" sz="2650" dirty="0">
                <a:solidFill>
                  <a:schemeClr val="accent1">
                    <a:lumMod val="75000"/>
                  </a:schemeClr>
                </a:solidFill>
                <a:latin typeface="Tisa Offc Serif Pro"/>
                <a:cs typeface="Calibri"/>
              </a:rPr>
              <a:t>Chaplaincy</a:t>
            </a:r>
          </a:p>
          <a:p>
            <a:pPr marL="571500" indent="-571500" defTabSz="1219170">
              <a:buFontTx/>
              <a:buChar char="-"/>
            </a:pPr>
            <a:r>
              <a:rPr lang="en-US" sz="2650" dirty="0">
                <a:solidFill>
                  <a:schemeClr val="accent1">
                    <a:lumMod val="75000"/>
                  </a:schemeClr>
                </a:solidFill>
                <a:latin typeface="Tisa Offc Serif Pro"/>
                <a:cs typeface="Calibri"/>
              </a:rPr>
              <a:t>Emergency &amp; disaster response</a:t>
            </a:r>
          </a:p>
          <a:p>
            <a:pPr marL="571500" indent="-571500" defTabSz="1219170">
              <a:buFontTx/>
              <a:buChar char="-"/>
            </a:pPr>
            <a:endParaRPr lang="en-US" sz="4000" b="1" dirty="0">
              <a:solidFill>
                <a:schemeClr val="accent1">
                  <a:lumMod val="75000"/>
                </a:schemeClr>
              </a:solidFill>
              <a:latin typeface="Tisa Offc Serif Pro"/>
              <a:cs typeface="Calibri"/>
            </a:endParaRPr>
          </a:p>
        </p:txBody>
      </p:sp>
      <p:pic>
        <p:nvPicPr>
          <p:cNvPr id="7" name="Picture 6">
            <a:extLst>
              <a:ext uri="{FF2B5EF4-FFF2-40B4-BE49-F238E27FC236}">
                <a16:creationId xmlns:a16="http://schemas.microsoft.com/office/drawing/2014/main" id="{DF327E98-D202-1E0F-B6DE-21083D2F2D20}"/>
              </a:ext>
            </a:extLst>
          </p:cNvPr>
          <p:cNvPicPr>
            <a:picLocks noChangeAspect="1"/>
          </p:cNvPicPr>
          <p:nvPr/>
        </p:nvPicPr>
        <p:blipFill>
          <a:blip r:embed="rId5"/>
          <a:stretch>
            <a:fillRect/>
          </a:stretch>
        </p:blipFill>
        <p:spPr>
          <a:xfrm>
            <a:off x="5802801" y="5889317"/>
            <a:ext cx="954835" cy="968673"/>
          </a:xfrm>
          <a:prstGeom prst="rect">
            <a:avLst/>
          </a:prstGeom>
        </p:spPr>
      </p:pic>
      <p:pic>
        <p:nvPicPr>
          <p:cNvPr id="5" name="Picture 6">
            <a:extLst>
              <a:ext uri="{FF2B5EF4-FFF2-40B4-BE49-F238E27FC236}">
                <a16:creationId xmlns:a16="http://schemas.microsoft.com/office/drawing/2014/main" id="{0A1724F6-55CE-B9A0-EC0A-60D65B0A84D7}"/>
              </a:ext>
            </a:extLst>
          </p:cNvPr>
          <p:cNvPicPr>
            <a:picLocks noChangeAspect="1" noChangeArrowheads="1"/>
          </p:cNvPicPr>
          <p:nvPr/>
        </p:nvPicPr>
        <p:blipFill rotWithShape="1">
          <a:blip r:embed="rId6"/>
          <a:srcRect l="17116" r="30094"/>
          <a:stretch/>
        </p:blipFill>
        <p:spPr bwMode="auto">
          <a:xfrm>
            <a:off x="-101162" y="-10"/>
            <a:ext cx="6005146" cy="685800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108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FBB9C71-3994-4517-942A-A3F966B73EDA}"/>
              </a:ext>
            </a:extLst>
          </p:cNvPr>
          <p:cNvPicPr>
            <a:picLocks noChangeAspect="1"/>
          </p:cNvPicPr>
          <p:nvPr/>
        </p:nvPicPr>
        <p:blipFill rotWithShape="1">
          <a:blip r:embed="rId3">
            <a:alphaModFix amt="45000"/>
          </a:blip>
          <a:srcRect t="11056" b="4675"/>
          <a:stretch/>
        </p:blipFill>
        <p:spPr>
          <a:xfrm>
            <a:off x="-305" y="-3984"/>
            <a:ext cx="12191973" cy="6857987"/>
          </a:xfrm>
          <a:prstGeom prst="rect">
            <a:avLst/>
          </a:prstGeom>
          <a:effectLst>
            <a:outerShdw blurRad="50800" dist="50800" dir="5400000" algn="ctr" rotWithShape="0">
              <a:srgbClr val="000000">
                <a:alpha val="99000"/>
              </a:srgbClr>
            </a:outerShdw>
          </a:effectLst>
        </p:spPr>
      </p:pic>
      <p:sp>
        <p:nvSpPr>
          <p:cNvPr id="6" name="Title 5">
            <a:extLst>
              <a:ext uri="{FF2B5EF4-FFF2-40B4-BE49-F238E27FC236}">
                <a16:creationId xmlns:a16="http://schemas.microsoft.com/office/drawing/2014/main" id="{E585CFE0-1B16-46FB-ADBD-A583D0281022}"/>
              </a:ext>
            </a:extLst>
          </p:cNvPr>
          <p:cNvSpPr txBox="1">
            <a:spLocks/>
          </p:cNvSpPr>
          <p:nvPr/>
        </p:nvSpPr>
        <p:spPr>
          <a:xfrm>
            <a:off x="2028191" y="3101431"/>
            <a:ext cx="8134981" cy="3134477"/>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4100" b="1" i="0" kern="1200">
                <a:solidFill>
                  <a:schemeClr val="bg1"/>
                </a:solidFill>
                <a:latin typeface="Arial" panose="020B0604020202020204" pitchFamily="34" charset="0"/>
                <a:ea typeface="+mj-ea"/>
                <a:cs typeface="Arial" panose="020B0604020202020204" pitchFamily="34" charset="0"/>
              </a:defRPr>
            </a:lvl1pPr>
          </a:lstStyle>
          <a:p>
            <a:pPr algn="ctr" defTabSz="1219170">
              <a:spcAft>
                <a:spcPts val="800"/>
              </a:spcAft>
            </a:pPr>
            <a:r>
              <a:rPr lang="en-US" sz="2650" b="0" dirty="0">
                <a:latin typeface="Avenir Next LT Pro"/>
                <a:cs typeface="Arial"/>
              </a:rPr>
              <a:t>Last year, we provided…</a:t>
            </a:r>
          </a:p>
          <a:p>
            <a:pPr algn="ctr" defTabSz="1219170">
              <a:spcAft>
                <a:spcPts val="800"/>
              </a:spcAft>
            </a:pPr>
            <a:endParaRPr lang="en-US" sz="2650" b="0" i="1" dirty="0">
              <a:latin typeface="Tisa Offc Serif Pro"/>
            </a:endParaRPr>
          </a:p>
          <a:p>
            <a:pPr algn="ctr" defTabSz="1219170">
              <a:spcAft>
                <a:spcPts val="800"/>
              </a:spcAft>
            </a:pPr>
            <a:r>
              <a:rPr lang="en-US" sz="5300" dirty="0">
                <a:latin typeface="Tisa Offc Serif Pro"/>
                <a:cs typeface="Arial"/>
              </a:rPr>
              <a:t>Over 1.76+ million </a:t>
            </a:r>
            <a:r>
              <a:rPr lang="en-US" sz="3200" dirty="0">
                <a:latin typeface="Tisa Offc Serif Pro"/>
                <a:cs typeface="Arial"/>
              </a:rPr>
              <a:t>sessions of care</a:t>
            </a:r>
          </a:p>
          <a:p>
            <a:pPr algn="ctr" defTabSz="1219170">
              <a:spcAft>
                <a:spcPts val="800"/>
              </a:spcAft>
            </a:pPr>
            <a:r>
              <a:rPr lang="en-US" sz="3200" dirty="0">
                <a:latin typeface="Tisa Offc Serif Pro"/>
                <a:cs typeface="Arial"/>
              </a:rPr>
              <a:t>Over </a:t>
            </a:r>
            <a:r>
              <a:rPr lang="en-US" sz="4400" dirty="0">
                <a:latin typeface="Tisa Offc Serif Pro"/>
                <a:cs typeface="Arial"/>
              </a:rPr>
              <a:t>1.1 million </a:t>
            </a:r>
            <a:r>
              <a:rPr lang="en-US" sz="3200" dirty="0">
                <a:latin typeface="Tisa Offc Serif Pro"/>
                <a:cs typeface="Arial"/>
              </a:rPr>
              <a:t>nights of accommodation</a:t>
            </a:r>
          </a:p>
          <a:p>
            <a:pPr algn="ctr" defTabSz="1219170">
              <a:spcAft>
                <a:spcPts val="800"/>
              </a:spcAft>
            </a:pPr>
            <a:r>
              <a:rPr lang="en-US" sz="2650" dirty="0">
                <a:latin typeface="Tisa Offc Serif Pro"/>
                <a:cs typeface="Arial"/>
              </a:rPr>
              <a:t>Supported more than </a:t>
            </a:r>
            <a:r>
              <a:rPr lang="en-US" sz="4000" dirty="0">
                <a:latin typeface="Tisa Offc Serif Pro"/>
                <a:cs typeface="Arial"/>
              </a:rPr>
              <a:t>27,000</a:t>
            </a:r>
            <a:r>
              <a:rPr lang="en-US" sz="2650" dirty="0">
                <a:latin typeface="Tisa Offc Serif Pro"/>
                <a:cs typeface="Arial"/>
              </a:rPr>
              <a:t> </a:t>
            </a:r>
            <a:r>
              <a:rPr lang="en-US" sz="3200" dirty="0">
                <a:latin typeface="Tisa Offc Serif Pro"/>
                <a:cs typeface="Arial"/>
              </a:rPr>
              <a:t>people seeking employment</a:t>
            </a:r>
          </a:p>
          <a:p>
            <a:pPr algn="ctr" defTabSz="1219170">
              <a:spcAft>
                <a:spcPts val="800"/>
              </a:spcAft>
            </a:pPr>
            <a:endParaRPr lang="en-US" sz="3200" dirty="0">
              <a:latin typeface="Calibri" panose="020F0502020204030204" pitchFamily="34" charset="0"/>
            </a:endParaRPr>
          </a:p>
        </p:txBody>
      </p:sp>
    </p:spTree>
    <p:extLst>
      <p:ext uri="{BB962C8B-B14F-4D97-AF65-F5344CB8AC3E}">
        <p14:creationId xmlns:p14="http://schemas.microsoft.com/office/powerpoint/2010/main" val="404639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1D32-9B87-4D1A-B591-AE27B1F7C0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DA035B3-208F-D2E9-8284-7B25A078647E}"/>
              </a:ext>
            </a:extLst>
          </p:cNvPr>
          <p:cNvPicPr>
            <a:picLocks noChangeAspect="1"/>
          </p:cNvPicPr>
          <p:nvPr/>
        </p:nvPicPr>
        <p:blipFill>
          <a:blip r:embed="rId2"/>
          <a:stretch>
            <a:fillRect/>
          </a:stretch>
        </p:blipFill>
        <p:spPr>
          <a:xfrm>
            <a:off x="0" y="-54284"/>
            <a:ext cx="12192000" cy="6912284"/>
          </a:xfrm>
          <a:prstGeom prst="rect">
            <a:avLst/>
          </a:prstGeom>
        </p:spPr>
      </p:pic>
      <p:pic>
        <p:nvPicPr>
          <p:cNvPr id="5" name="Picture 4" descr="A pine tree branch with pine cones and a black background&#10;&#10;AI-generated content may be incorrect.">
            <a:extLst>
              <a:ext uri="{FF2B5EF4-FFF2-40B4-BE49-F238E27FC236}">
                <a16:creationId xmlns:a16="http://schemas.microsoft.com/office/drawing/2014/main" id="{2C36D6CF-9C43-BA58-2771-4F5A185AA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325333" y="385555"/>
            <a:ext cx="9866667" cy="6571429"/>
          </a:xfrm>
          <a:prstGeom prst="rect">
            <a:avLst/>
          </a:prstGeom>
        </p:spPr>
      </p:pic>
      <p:pic>
        <p:nvPicPr>
          <p:cNvPr id="4" name="Picture 3" descr="A gold star on a black background&#10;&#10;AI-generated content may be incorrect.">
            <a:extLst>
              <a:ext uri="{FF2B5EF4-FFF2-40B4-BE49-F238E27FC236}">
                <a16:creationId xmlns:a16="http://schemas.microsoft.com/office/drawing/2014/main" id="{18AF6C32-B5BF-D9A8-73E2-0BBA853B0A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7066" y="3854814"/>
            <a:ext cx="3392715" cy="2261810"/>
          </a:xfrm>
          <a:prstGeom prst="rect">
            <a:avLst/>
          </a:prstGeom>
        </p:spPr>
      </p:pic>
      <p:sp>
        <p:nvSpPr>
          <p:cNvPr id="7" name="Title 5">
            <a:extLst>
              <a:ext uri="{FF2B5EF4-FFF2-40B4-BE49-F238E27FC236}">
                <a16:creationId xmlns:a16="http://schemas.microsoft.com/office/drawing/2014/main" id="{5970859D-9AFA-162A-EAF3-43C88B1D1283}"/>
              </a:ext>
            </a:extLst>
          </p:cNvPr>
          <p:cNvSpPr txBox="1">
            <a:spLocks/>
          </p:cNvSpPr>
          <p:nvPr/>
        </p:nvSpPr>
        <p:spPr>
          <a:xfrm>
            <a:off x="296200" y="-1461919"/>
            <a:ext cx="10981400" cy="5283200"/>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4100" b="1" i="0" kern="1200">
                <a:solidFill>
                  <a:schemeClr val="bg1"/>
                </a:solidFill>
                <a:latin typeface="Arial" panose="020B0604020202020204" pitchFamily="34" charset="0"/>
                <a:ea typeface="+mj-ea"/>
                <a:cs typeface="Arial" panose="020B0604020202020204" pitchFamily="34" charset="0"/>
              </a:defRPr>
            </a:lvl1pPr>
          </a:lstStyle>
          <a:p>
            <a:pPr algn="ctr" defTabSz="1219170">
              <a:spcAft>
                <a:spcPts val="800"/>
              </a:spcAft>
            </a:pPr>
            <a:r>
              <a:rPr lang="en-US" sz="6000" b="0" dirty="0">
                <a:solidFill>
                  <a:schemeClr val="accent1">
                    <a:lumMod val="75000"/>
                  </a:schemeClr>
                </a:solidFill>
                <a:latin typeface="Tisa Offc Serif Pro"/>
                <a:cs typeface="Arial"/>
              </a:rPr>
              <a:t>More than ever, Australians are calling on The Salvation Army for support.</a:t>
            </a:r>
          </a:p>
        </p:txBody>
      </p:sp>
    </p:spTree>
    <p:extLst>
      <p:ext uri="{BB962C8B-B14F-4D97-AF65-F5344CB8AC3E}">
        <p14:creationId xmlns:p14="http://schemas.microsoft.com/office/powerpoint/2010/main" val="2452349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D863A-07C7-0F10-AE65-5EF46C98990A}"/>
            </a:ext>
          </a:extLst>
        </p:cNvPr>
        <p:cNvGrpSpPr/>
        <p:nvPr/>
      </p:nvGrpSpPr>
      <p:grpSpPr>
        <a:xfrm>
          <a:off x="0" y="0"/>
          <a:ext cx="0" cy="0"/>
          <a:chOff x="0" y="0"/>
          <a:chExt cx="0" cy="0"/>
        </a:xfrm>
      </p:grpSpPr>
      <p:pic>
        <p:nvPicPr>
          <p:cNvPr id="3" name="Picture 2" descr="A white background with red logo&#10;&#10;AI-generated content may be incorrect.">
            <a:extLst>
              <a:ext uri="{FF2B5EF4-FFF2-40B4-BE49-F238E27FC236}">
                <a16:creationId xmlns:a16="http://schemas.microsoft.com/office/drawing/2014/main" id="{4D3A969B-626E-4C1D-622F-3959F9D8A6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C0AEAA2C-591A-30FE-CA0C-E59DA02C5920}"/>
              </a:ext>
            </a:extLst>
          </p:cNvPr>
          <p:cNvSpPr txBox="1">
            <a:spLocks/>
          </p:cNvSpPr>
          <p:nvPr/>
        </p:nvSpPr>
        <p:spPr>
          <a:xfrm>
            <a:off x="2203610" y="755157"/>
            <a:ext cx="7784780" cy="38295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solidFill>
                  <a:srgbClr val="003452"/>
                </a:solidFill>
                <a:latin typeface="Tisa Offc Serif Pro"/>
                <a:cs typeface="Arial"/>
              </a:rPr>
              <a:t>How does the Salvos help our local community?</a:t>
            </a:r>
            <a:endParaRPr lang="en-US" dirty="0">
              <a:solidFill>
                <a:srgbClr val="003452"/>
              </a:solidFill>
              <a:latin typeface="Tisa Offc Serif Pro"/>
              <a:cs typeface="Arial"/>
            </a:endParaRPr>
          </a:p>
        </p:txBody>
      </p:sp>
    </p:spTree>
    <p:extLst>
      <p:ext uri="{BB962C8B-B14F-4D97-AF65-F5344CB8AC3E}">
        <p14:creationId xmlns:p14="http://schemas.microsoft.com/office/powerpoint/2010/main" val="9557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E8537-93F0-B6B5-BC0F-965959B9F623}"/>
            </a:ext>
          </a:extLst>
        </p:cNvPr>
        <p:cNvGrpSpPr/>
        <p:nvPr/>
      </p:nvGrpSpPr>
      <p:grpSpPr>
        <a:xfrm>
          <a:off x="0" y="0"/>
          <a:ext cx="0" cy="0"/>
          <a:chOff x="0" y="0"/>
          <a:chExt cx="0" cy="0"/>
        </a:xfrm>
      </p:grpSpPr>
      <p:pic>
        <p:nvPicPr>
          <p:cNvPr id="4" name="Picture 3" descr="A torn brown paper with stars and a red ribbon&#10;&#10;AI-generated content may be incorrect.">
            <a:extLst>
              <a:ext uri="{FF2B5EF4-FFF2-40B4-BE49-F238E27FC236}">
                <a16:creationId xmlns:a16="http://schemas.microsoft.com/office/drawing/2014/main" id="{BBD3821B-4EB8-0BEA-C3AC-1D54B8CB4E9F}"/>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EA798A6-5B6F-9A2A-34C9-3EE93C43E0FB}"/>
              </a:ext>
            </a:extLst>
          </p:cNvPr>
          <p:cNvPicPr>
            <a:picLocks noChangeAspect="1"/>
          </p:cNvPicPr>
          <p:nvPr/>
        </p:nvPicPr>
        <p:blipFill>
          <a:blip r:embed="rId4">
            <a:extLst>
              <a:ext uri="{28A0092B-C50C-407E-A947-70E740481C1C}">
                <a14:useLocalDpi xmlns:a14="http://schemas.microsoft.com/office/drawing/2010/main" val="0"/>
              </a:ext>
            </a:extLst>
          </a:blip>
          <a:srcRect t="10730" b="10730"/>
          <a:stretch/>
        </p:blipFill>
        <p:spPr>
          <a:xfrm>
            <a:off x="1069607" y="891122"/>
            <a:ext cx="5318493" cy="37720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a:extLst>
              <a:ext uri="{FF2B5EF4-FFF2-40B4-BE49-F238E27FC236}">
                <a16:creationId xmlns:a16="http://schemas.microsoft.com/office/drawing/2014/main" id="{14B326CA-EA96-FC24-DF92-55F34C6D0090}"/>
              </a:ext>
            </a:extLst>
          </p:cNvPr>
          <p:cNvSpPr/>
          <p:nvPr/>
        </p:nvSpPr>
        <p:spPr>
          <a:xfrm>
            <a:off x="7146121" y="891122"/>
            <a:ext cx="4287857" cy="3826933"/>
          </a:xfrm>
          <a:prstGeom prst="rect">
            <a:avLst/>
          </a:prstGeom>
        </p:spPr>
        <p:txBody>
          <a:bodyPr vert="horz" lIns="121920" tIns="60960" rIns="121920" bIns="60960" rtlCol="0" anchor="t">
            <a:normAutofit/>
          </a:bodyPr>
          <a:lstStyle/>
          <a:p>
            <a:pPr defTabSz="1219170">
              <a:lnSpc>
                <a:spcPct val="90000"/>
              </a:lnSpc>
              <a:spcAft>
                <a:spcPts val="800"/>
              </a:spcAft>
            </a:pPr>
            <a:r>
              <a:rPr lang="en-US" sz="4250" b="1" dirty="0">
                <a:solidFill>
                  <a:schemeClr val="accent1">
                    <a:lumMod val="75000"/>
                  </a:schemeClr>
                </a:solidFill>
                <a:latin typeface="Tisa Offc Serif Pro"/>
              </a:rPr>
              <a:t>The Salvos believe in good for your Christmas – and you can too…</a:t>
            </a:r>
            <a:endParaRPr lang="en-US" sz="4267" b="1" dirty="0">
              <a:solidFill>
                <a:schemeClr val="accent1">
                  <a:lumMod val="75000"/>
                </a:schemeClr>
              </a:solidFill>
              <a:latin typeface="Arial"/>
            </a:endParaRPr>
          </a:p>
        </p:txBody>
      </p:sp>
    </p:spTree>
    <p:extLst>
      <p:ext uri="{BB962C8B-B14F-4D97-AF65-F5344CB8AC3E}">
        <p14:creationId xmlns:p14="http://schemas.microsoft.com/office/powerpoint/2010/main" val="1036160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D863A-07C7-0F10-AE65-5EF46C98990A}"/>
            </a:ext>
          </a:extLst>
        </p:cNvPr>
        <p:cNvGrpSpPr/>
        <p:nvPr/>
      </p:nvGrpSpPr>
      <p:grpSpPr>
        <a:xfrm>
          <a:off x="0" y="0"/>
          <a:ext cx="0" cy="0"/>
          <a:chOff x="0" y="0"/>
          <a:chExt cx="0" cy="0"/>
        </a:xfrm>
      </p:grpSpPr>
      <p:pic>
        <p:nvPicPr>
          <p:cNvPr id="3" name="Picture 2" descr="A white background with red logo&#10;&#10;AI-generated content may be incorrect.">
            <a:extLst>
              <a:ext uri="{FF2B5EF4-FFF2-40B4-BE49-F238E27FC236}">
                <a16:creationId xmlns:a16="http://schemas.microsoft.com/office/drawing/2014/main" id="{4D3A969B-626E-4C1D-622F-3959F9D8A6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3D345FD-17CF-F95C-E836-23566FD5D64D}"/>
              </a:ext>
            </a:extLst>
          </p:cNvPr>
          <p:cNvSpPr txBox="1"/>
          <p:nvPr/>
        </p:nvSpPr>
        <p:spPr>
          <a:xfrm>
            <a:off x="870597" y="1480658"/>
            <a:ext cx="8483600" cy="3870290"/>
          </a:xfrm>
          <a:prstGeom prst="rect">
            <a:avLst/>
          </a:prstGeom>
          <a:noFill/>
        </p:spPr>
        <p:txBody>
          <a:bodyPr wrap="square">
            <a:spAutoFit/>
          </a:bodyPr>
          <a:lstStyle/>
          <a:p>
            <a:pPr marL="0" indent="0" defTabSz="914377">
              <a:lnSpc>
                <a:spcPct val="100000"/>
              </a:lnSpc>
              <a:spcBef>
                <a:spcPts val="1000"/>
              </a:spcBef>
              <a:buNone/>
            </a:pPr>
            <a:r>
              <a:rPr lang="en-AU" sz="6400" b="1" dirty="0">
                <a:solidFill>
                  <a:schemeClr val="accent1">
                    <a:lumMod val="75000"/>
                  </a:schemeClr>
                </a:solidFill>
                <a:latin typeface="Tisa Offc Serif Pro"/>
                <a:cs typeface="Arial"/>
              </a:rPr>
              <a:t>We need your help.</a:t>
            </a:r>
          </a:p>
          <a:p>
            <a:pPr marL="0" indent="0" defTabSz="914377">
              <a:lnSpc>
                <a:spcPct val="100000"/>
              </a:lnSpc>
              <a:spcBef>
                <a:spcPts val="1000"/>
              </a:spcBef>
              <a:buNone/>
            </a:pPr>
            <a:r>
              <a:rPr lang="en-AU" sz="4250" b="0" dirty="0">
                <a:solidFill>
                  <a:schemeClr val="accent1">
                    <a:lumMod val="75000"/>
                  </a:schemeClr>
                </a:solidFill>
                <a:latin typeface="Avenir Next LT Pro"/>
                <a:cs typeface="Arial"/>
              </a:rPr>
              <a:t>Every donation counts. You can help us ensure no one is left in need. </a:t>
            </a:r>
            <a:r>
              <a:rPr lang="en-AU" sz="4250" dirty="0">
                <a:solidFill>
                  <a:srgbClr val="EF373E"/>
                </a:solidFill>
                <a:latin typeface="Calibri"/>
                <a:cs typeface="Arial"/>
              </a:rPr>
              <a:t> </a:t>
            </a:r>
            <a:endParaRPr lang="en-AU" sz="4250" dirty="0">
              <a:solidFill>
                <a:srgbClr val="EF373E"/>
              </a:solidFill>
              <a:latin typeface="Calibri" panose="020F0502020204030204" pitchFamily="34" charset="0"/>
            </a:endParaRPr>
          </a:p>
          <a:p>
            <a:pPr marL="0" indent="0" defTabSz="914377">
              <a:lnSpc>
                <a:spcPct val="100000"/>
              </a:lnSpc>
              <a:spcBef>
                <a:spcPts val="1000"/>
              </a:spcBef>
              <a:buNone/>
            </a:pPr>
            <a:endParaRPr lang="en-AU" sz="1100" dirty="0">
              <a:highlight>
                <a:srgbClr val="FFFF00"/>
              </a:highlight>
            </a:endParaRPr>
          </a:p>
          <a:p>
            <a:pPr marL="0" indent="0" defTabSz="914377">
              <a:lnSpc>
                <a:spcPct val="100000"/>
              </a:lnSpc>
              <a:spcBef>
                <a:spcPts val="1000"/>
              </a:spcBef>
              <a:buNone/>
            </a:pPr>
            <a:r>
              <a:rPr lang="en-AU" sz="1800" dirty="0">
                <a:latin typeface="Calibri" panose="020F0502020204030204" pitchFamily="34" charset="0"/>
              </a:rPr>
              <a:t> </a:t>
            </a:r>
          </a:p>
        </p:txBody>
      </p:sp>
      <p:pic>
        <p:nvPicPr>
          <p:cNvPr id="8" name="Picture 7">
            <a:extLst>
              <a:ext uri="{FF2B5EF4-FFF2-40B4-BE49-F238E27FC236}">
                <a16:creationId xmlns:a16="http://schemas.microsoft.com/office/drawing/2014/main" id="{4BC17A6B-8CBD-2887-2EC7-6D45BE8735A6}"/>
              </a:ext>
            </a:extLst>
          </p:cNvPr>
          <p:cNvPicPr>
            <a:picLocks noChangeAspect="1"/>
          </p:cNvPicPr>
          <p:nvPr/>
        </p:nvPicPr>
        <p:blipFill>
          <a:blip r:embed="rId4"/>
          <a:stretch>
            <a:fillRect/>
          </a:stretch>
        </p:blipFill>
        <p:spPr>
          <a:xfrm>
            <a:off x="5811778" y="5905447"/>
            <a:ext cx="847843" cy="762106"/>
          </a:xfrm>
          <a:prstGeom prst="rect">
            <a:avLst/>
          </a:prstGeom>
        </p:spPr>
      </p:pic>
      <p:pic>
        <p:nvPicPr>
          <p:cNvPr id="9" name="Picture 8" descr="A red and white sign with blue text&#10;&#10;AI-generated content may be incorrect.">
            <a:extLst>
              <a:ext uri="{FF2B5EF4-FFF2-40B4-BE49-F238E27FC236}">
                <a16:creationId xmlns:a16="http://schemas.microsoft.com/office/drawing/2014/main" id="{27593D3A-3187-9E5D-5D26-4679F9BCB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97" y="4796449"/>
            <a:ext cx="2779096" cy="1108998"/>
          </a:xfrm>
          <a:prstGeom prst="rect">
            <a:avLst/>
          </a:prstGeom>
        </p:spPr>
      </p:pic>
    </p:spTree>
    <p:extLst>
      <p:ext uri="{BB962C8B-B14F-4D97-AF65-F5344CB8AC3E}">
        <p14:creationId xmlns:p14="http://schemas.microsoft.com/office/powerpoint/2010/main" val="1289791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2328A8380A854596803DCA8432F888" ma:contentTypeVersion="16" ma:contentTypeDescription="Create a new document." ma:contentTypeScope="" ma:versionID="d7b091c66b55ab81d67cbb7f77650157">
  <xsd:schema xmlns:xsd="http://www.w3.org/2001/XMLSchema" xmlns:xs="http://www.w3.org/2001/XMLSchema" xmlns:p="http://schemas.microsoft.com/office/2006/metadata/properties" xmlns:ns2="dc96693d-cbea-4f16-9a2c-d7a5ec5ec35d" xmlns:ns3="70ae45af-d71d-4679-92d5-4fec4615e5b6" targetNamespace="http://schemas.microsoft.com/office/2006/metadata/properties" ma:root="true" ma:fieldsID="86a18e3d80340e83a05352819fd4b5ee" ns2:_="" ns3:_="">
    <xsd:import namespace="dc96693d-cbea-4f16-9a2c-d7a5ec5ec35d"/>
    <xsd:import namespace="70ae45af-d71d-4679-92d5-4fec4615e5b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6693d-cbea-4f16-9a2c-d7a5ec5ec35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fce97cd-2d5e-4a4f-b576-145932377dd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ae45af-d71d-4679-92d5-4fec4615e5b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0c3896-8f97-4656-8cd3-ce39945ad247}" ma:internalName="TaxCatchAll" ma:showField="CatchAllData" ma:web="70ae45af-d71d-4679-92d5-4fec4615e5b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0ae45af-d71d-4679-92d5-4fec4615e5b6" xsi:nil="true"/>
    <lcf76f155ced4ddcb4097134ff3c332f xmlns="dc96693d-cbea-4f16-9a2c-d7a5ec5ec3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D0FB32-5B78-4A5A-9F58-31E35C231BCA}">
  <ds:schemaRefs>
    <ds:schemaRef ds:uri="http://schemas.microsoft.com/sharepoint/v3/contenttype/forms"/>
  </ds:schemaRefs>
</ds:datastoreItem>
</file>

<file path=customXml/itemProps2.xml><?xml version="1.0" encoding="utf-8"?>
<ds:datastoreItem xmlns:ds="http://schemas.openxmlformats.org/officeDocument/2006/customXml" ds:itemID="{0A78EA65-B690-4061-816C-B032B5388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96693d-cbea-4f16-9a2c-d7a5ec5ec35d"/>
    <ds:schemaRef ds:uri="70ae45af-d71d-4679-92d5-4fec4615e5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73543F-7D89-487C-881F-23ECBC628AFC}">
  <ds:schemaRefs>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 ds:uri="70ae45af-d71d-4679-92d5-4fec4615e5b6"/>
    <ds:schemaRef ds:uri="dc96693d-cbea-4f16-9a2c-d7a5ec5ec35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100</TotalTime>
  <Words>863</Words>
  <Application>Microsoft Office PowerPoint</Application>
  <PresentationFormat>Widescreen</PresentationFormat>
  <Paragraphs>90</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donate?</vt:lpstr>
      <vt:lpstr>We’re here for you The Salvation Army is a place where you can get help and give hope to others.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Alia Wong</cp:lastModifiedBy>
  <cp:revision>2</cp:revision>
  <dcterms:created xsi:type="dcterms:W3CDTF">2025-09-29T02:40:25Z</dcterms:created>
  <dcterms:modified xsi:type="dcterms:W3CDTF">2025-09-29T05:43:57Z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0x010100022328A8380A854596803DCA8432F888</vt:lpwstr>
  </property>
  <property fmtid="{D5CDD505-2E9C-101B-9397-08002B2CF9AE}" pid="3" name="MediaServiceImageTags">
    <vt:lpwstr/>
  </property>
</Properties>
</file>